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7" r:id="rId2"/>
    <p:sldId id="258" r:id="rId3"/>
    <p:sldId id="284" r:id="rId4"/>
    <p:sldId id="268" r:id="rId5"/>
    <p:sldId id="279" r:id="rId6"/>
    <p:sldId id="269" r:id="rId7"/>
    <p:sldId id="259" r:id="rId8"/>
    <p:sldId id="260" r:id="rId9"/>
    <p:sldId id="262" r:id="rId10"/>
    <p:sldId id="270" r:id="rId11"/>
    <p:sldId id="271" r:id="rId12"/>
    <p:sldId id="272" r:id="rId13"/>
    <p:sldId id="273" r:id="rId14"/>
    <p:sldId id="281" r:id="rId15"/>
    <p:sldId id="28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0"/>
    <p:restoredTop sz="94705"/>
  </p:normalViewPr>
  <p:slideViewPr>
    <p:cSldViewPr snapToGrid="0" snapToObjects="1">
      <p:cViewPr varScale="1">
        <p:scale>
          <a:sx n="80" d="100"/>
          <a:sy n="80" d="100"/>
        </p:scale>
        <p:origin x="200" y="9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2997EF-B35C-2441-B09F-3DA94B436560}" type="datetimeFigureOut">
              <a:rPr lang="en-US" smtClean="0"/>
              <a:t>12/14/17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483446-09BF-D646-830D-A80F0C528970}" type="slidenum">
              <a:rPr lang="en-US" smtClean="0"/>
              <a:t>‹#›</a:t>
            </a:fld>
            <a:endParaRPr lang="en-US"/>
          </a:p>
        </p:txBody>
      </p:sp>
    </p:spTree>
    <p:extLst>
      <p:ext uri="{BB962C8B-B14F-4D97-AF65-F5344CB8AC3E}">
        <p14:creationId xmlns:p14="http://schemas.microsoft.com/office/powerpoint/2010/main" val="1802737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224AAE-0A2C-CD42-B251-231234134B46}" type="datetimeFigureOut">
              <a:rPr lang="en-US" smtClean="0"/>
              <a:t>12/14/17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4925E-DD15-D04A-8ED1-F9365DF41492}" type="slidenum">
              <a:rPr lang="en-US" smtClean="0"/>
              <a:t>‹#›</a:t>
            </a:fld>
            <a:endParaRPr lang="en-US"/>
          </a:p>
        </p:txBody>
      </p:sp>
    </p:spTree>
    <p:extLst>
      <p:ext uri="{BB962C8B-B14F-4D97-AF65-F5344CB8AC3E}">
        <p14:creationId xmlns:p14="http://schemas.microsoft.com/office/powerpoint/2010/main" val="552285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59DD3-A119-D345-93FC-DEF55D6DC87E}" type="slidenum">
              <a:rPr lang="en-US" smtClean="0"/>
              <a:t>2</a:t>
            </a:fld>
            <a:endParaRPr lang="en-US"/>
          </a:p>
        </p:txBody>
      </p:sp>
    </p:spTree>
    <p:extLst>
      <p:ext uri="{BB962C8B-B14F-4D97-AF65-F5344CB8AC3E}">
        <p14:creationId xmlns:p14="http://schemas.microsoft.com/office/powerpoint/2010/main" val="830294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59DD3-A119-D345-93FC-DEF55D6DC87E}" type="slidenum">
              <a:rPr lang="en-US" smtClean="0"/>
              <a:t>3</a:t>
            </a:fld>
            <a:endParaRPr lang="en-US"/>
          </a:p>
        </p:txBody>
      </p:sp>
    </p:spTree>
    <p:extLst>
      <p:ext uri="{BB962C8B-B14F-4D97-AF65-F5344CB8AC3E}">
        <p14:creationId xmlns:p14="http://schemas.microsoft.com/office/powerpoint/2010/main" val="790548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72F351-7A8F-4943-B8F5-E1AEDD32D0CF}" type="datetimeFigureOut">
              <a:rPr lang="en-US" smtClean="0"/>
              <a:t>12/14/17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E514D2-3954-4C4A-BBA9-5266477AF69E}" type="slidenum">
              <a:rPr lang="en-US" smtClean="0"/>
              <a:t>‹#›</a:t>
            </a:fld>
            <a:endParaRPr lang="en-US"/>
          </a:p>
        </p:txBody>
      </p:sp>
    </p:spTree>
    <p:extLst>
      <p:ext uri="{BB962C8B-B14F-4D97-AF65-F5344CB8AC3E}">
        <p14:creationId xmlns:p14="http://schemas.microsoft.com/office/powerpoint/2010/main" val="605965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72F351-7A8F-4943-B8F5-E1AEDD32D0CF}" type="datetimeFigureOut">
              <a:rPr lang="en-US" smtClean="0"/>
              <a:t>12/14/17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E514D2-3954-4C4A-BBA9-5266477AF69E}" type="slidenum">
              <a:rPr lang="en-US" smtClean="0"/>
              <a:t>‹#›</a:t>
            </a:fld>
            <a:endParaRPr lang="en-US"/>
          </a:p>
        </p:txBody>
      </p:sp>
    </p:spTree>
    <p:extLst>
      <p:ext uri="{BB962C8B-B14F-4D97-AF65-F5344CB8AC3E}">
        <p14:creationId xmlns:p14="http://schemas.microsoft.com/office/powerpoint/2010/main" val="967423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72F351-7A8F-4943-B8F5-E1AEDD32D0CF}" type="datetimeFigureOut">
              <a:rPr lang="en-US" smtClean="0"/>
              <a:t>12/14/17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E514D2-3954-4C4A-BBA9-5266477AF69E}" type="slidenum">
              <a:rPr lang="en-US" smtClean="0"/>
              <a:t>‹#›</a:t>
            </a:fld>
            <a:endParaRPr lang="en-US"/>
          </a:p>
        </p:txBody>
      </p:sp>
    </p:spTree>
    <p:extLst>
      <p:ext uri="{BB962C8B-B14F-4D97-AF65-F5344CB8AC3E}">
        <p14:creationId xmlns:p14="http://schemas.microsoft.com/office/powerpoint/2010/main" val="891064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72F351-7A8F-4943-B8F5-E1AEDD32D0CF}" type="datetimeFigureOut">
              <a:rPr lang="en-US" smtClean="0"/>
              <a:t>12/14/17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E514D2-3954-4C4A-BBA9-5266477AF69E}" type="slidenum">
              <a:rPr lang="en-US" smtClean="0"/>
              <a:t>‹#›</a:t>
            </a:fld>
            <a:endParaRPr lang="en-US"/>
          </a:p>
        </p:txBody>
      </p:sp>
    </p:spTree>
    <p:extLst>
      <p:ext uri="{BB962C8B-B14F-4D97-AF65-F5344CB8AC3E}">
        <p14:creationId xmlns:p14="http://schemas.microsoft.com/office/powerpoint/2010/main" val="1092805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72F351-7A8F-4943-B8F5-E1AEDD32D0CF}" type="datetimeFigureOut">
              <a:rPr lang="en-US" smtClean="0"/>
              <a:t>12/14/17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E514D2-3954-4C4A-BBA9-5266477AF69E}" type="slidenum">
              <a:rPr lang="en-US" smtClean="0"/>
              <a:t>‹#›</a:t>
            </a:fld>
            <a:endParaRPr lang="en-US"/>
          </a:p>
        </p:txBody>
      </p:sp>
    </p:spTree>
    <p:extLst>
      <p:ext uri="{BB962C8B-B14F-4D97-AF65-F5344CB8AC3E}">
        <p14:creationId xmlns:p14="http://schemas.microsoft.com/office/powerpoint/2010/main" val="1497435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72F351-7A8F-4943-B8F5-E1AEDD32D0CF}" type="datetimeFigureOut">
              <a:rPr lang="en-US" smtClean="0"/>
              <a:t>12/14/17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E514D2-3954-4C4A-BBA9-5266477AF69E}" type="slidenum">
              <a:rPr lang="en-US" smtClean="0"/>
              <a:t>‹#›</a:t>
            </a:fld>
            <a:endParaRPr lang="en-US"/>
          </a:p>
        </p:txBody>
      </p:sp>
    </p:spTree>
    <p:extLst>
      <p:ext uri="{BB962C8B-B14F-4D97-AF65-F5344CB8AC3E}">
        <p14:creationId xmlns:p14="http://schemas.microsoft.com/office/powerpoint/2010/main" val="1037606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72F351-7A8F-4943-B8F5-E1AEDD32D0CF}" type="datetimeFigureOut">
              <a:rPr lang="en-US" smtClean="0"/>
              <a:t>12/14/17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E514D2-3954-4C4A-BBA9-5266477AF69E}" type="slidenum">
              <a:rPr lang="en-US" smtClean="0"/>
              <a:t>‹#›</a:t>
            </a:fld>
            <a:endParaRPr lang="en-US"/>
          </a:p>
        </p:txBody>
      </p:sp>
    </p:spTree>
    <p:extLst>
      <p:ext uri="{BB962C8B-B14F-4D97-AF65-F5344CB8AC3E}">
        <p14:creationId xmlns:p14="http://schemas.microsoft.com/office/powerpoint/2010/main" val="1478744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72F351-7A8F-4943-B8F5-E1AEDD32D0CF}" type="datetimeFigureOut">
              <a:rPr lang="en-US" smtClean="0"/>
              <a:t>12/14/17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E514D2-3954-4C4A-BBA9-5266477AF69E}" type="slidenum">
              <a:rPr lang="en-US" smtClean="0"/>
              <a:t>‹#›</a:t>
            </a:fld>
            <a:endParaRPr lang="en-US"/>
          </a:p>
        </p:txBody>
      </p:sp>
    </p:spTree>
    <p:extLst>
      <p:ext uri="{BB962C8B-B14F-4D97-AF65-F5344CB8AC3E}">
        <p14:creationId xmlns:p14="http://schemas.microsoft.com/office/powerpoint/2010/main" val="428178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2F351-7A8F-4943-B8F5-E1AEDD32D0CF}" type="datetimeFigureOut">
              <a:rPr lang="en-US" smtClean="0"/>
              <a:t>12/14/17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E514D2-3954-4C4A-BBA9-5266477AF69E}" type="slidenum">
              <a:rPr lang="en-US" smtClean="0"/>
              <a:t>‹#›</a:t>
            </a:fld>
            <a:endParaRPr lang="en-US"/>
          </a:p>
        </p:txBody>
      </p:sp>
    </p:spTree>
    <p:extLst>
      <p:ext uri="{BB962C8B-B14F-4D97-AF65-F5344CB8AC3E}">
        <p14:creationId xmlns:p14="http://schemas.microsoft.com/office/powerpoint/2010/main" val="172886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72F351-7A8F-4943-B8F5-E1AEDD32D0CF}" type="datetimeFigureOut">
              <a:rPr lang="en-US" smtClean="0"/>
              <a:t>12/14/17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E514D2-3954-4C4A-BBA9-5266477AF69E}" type="slidenum">
              <a:rPr lang="en-US" smtClean="0"/>
              <a:t>‹#›</a:t>
            </a:fld>
            <a:endParaRPr lang="en-US"/>
          </a:p>
        </p:txBody>
      </p:sp>
    </p:spTree>
    <p:extLst>
      <p:ext uri="{BB962C8B-B14F-4D97-AF65-F5344CB8AC3E}">
        <p14:creationId xmlns:p14="http://schemas.microsoft.com/office/powerpoint/2010/main" val="151778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72F351-7A8F-4943-B8F5-E1AEDD32D0CF}" type="datetimeFigureOut">
              <a:rPr lang="en-US" smtClean="0"/>
              <a:t>12/14/17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E514D2-3954-4C4A-BBA9-5266477AF69E}" type="slidenum">
              <a:rPr lang="en-US" smtClean="0"/>
              <a:t>‹#›</a:t>
            </a:fld>
            <a:endParaRPr lang="en-US"/>
          </a:p>
        </p:txBody>
      </p:sp>
    </p:spTree>
    <p:extLst>
      <p:ext uri="{BB962C8B-B14F-4D97-AF65-F5344CB8AC3E}">
        <p14:creationId xmlns:p14="http://schemas.microsoft.com/office/powerpoint/2010/main" val="18849673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2F351-7A8F-4943-B8F5-E1AEDD32D0CF}" type="datetimeFigureOut">
              <a:rPr lang="en-US" smtClean="0"/>
              <a:t>12/14/17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E514D2-3954-4C4A-BBA9-5266477AF69E}" type="slidenum">
              <a:rPr lang="en-US" smtClean="0"/>
              <a:t>‹#›</a:t>
            </a:fld>
            <a:endParaRPr lang="en-US"/>
          </a:p>
        </p:txBody>
      </p:sp>
    </p:spTree>
    <p:extLst>
      <p:ext uri="{BB962C8B-B14F-4D97-AF65-F5344CB8AC3E}">
        <p14:creationId xmlns:p14="http://schemas.microsoft.com/office/powerpoint/2010/main" val="1725484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0421"/>
            <a:ext cx="12192000" cy="6858000"/>
          </a:xfrm>
          <a:prstGeom prst="rect">
            <a:avLst/>
          </a:prstGeom>
          <a:solidFill>
            <a:srgbClr val="2B2B2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pic>
        <p:nvPicPr>
          <p:cNvPr id="3" name="Picture 2" descr="MC-white-logo-8033.png"/>
          <p:cNvPicPr>
            <a:picLocks noChangeAspect="1"/>
          </p:cNvPicPr>
          <p:nvPr/>
        </p:nvPicPr>
        <p:blipFill>
          <a:blip r:embed="rId2"/>
          <a:stretch>
            <a:fillRect/>
          </a:stretch>
        </p:blipFill>
        <p:spPr>
          <a:xfrm>
            <a:off x="609600" y="3429000"/>
            <a:ext cx="8534400" cy="698008"/>
          </a:xfrm>
          <a:prstGeom prst="rect">
            <a:avLst/>
          </a:prstGeom>
        </p:spPr>
      </p:pic>
      <p:sp>
        <p:nvSpPr>
          <p:cNvPr id="4" name="TextBox 3"/>
          <p:cNvSpPr txBox="1"/>
          <p:nvPr/>
        </p:nvSpPr>
        <p:spPr>
          <a:xfrm>
            <a:off x="487680" y="4649845"/>
            <a:ext cx="3917932" cy="867032"/>
          </a:xfrm>
          <a:prstGeom prst="rect">
            <a:avLst/>
          </a:prstGeom>
          <a:noFill/>
        </p:spPr>
        <p:txBody>
          <a:bodyPr wrap="none" tIns="0" anchor="ctr">
            <a:spAutoFit/>
          </a:bodyPr>
          <a:lstStyle/>
          <a:p>
            <a:pPr algn="l">
              <a:defRPr sz="2000" b="0">
                <a:solidFill>
                  <a:srgbClr val="FFFFFF"/>
                </a:solidFill>
                <a:latin typeface="ProximaNova"/>
              </a:defRPr>
            </a:pPr>
            <a:r>
              <a:rPr lang="en-US" sz="2667" dirty="0" smtClean="0"/>
              <a:t>Waters of the United States</a:t>
            </a:r>
            <a:endParaRPr lang="en-US" sz="2667" dirty="0"/>
          </a:p>
          <a:p>
            <a:pPr algn="l">
              <a:defRPr sz="2000" b="0">
                <a:solidFill>
                  <a:srgbClr val="FFFFFF"/>
                </a:solidFill>
                <a:latin typeface="ProximaNova"/>
              </a:defRPr>
            </a:pPr>
            <a:r>
              <a:rPr sz="2667" dirty="0"/>
              <a:t>Polling </a:t>
            </a:r>
            <a:r>
              <a:rPr sz="2667" dirty="0" smtClean="0"/>
              <a:t>Presentation</a:t>
            </a:r>
            <a:endParaRPr lang="en-US" sz="2667" dirty="0"/>
          </a:p>
        </p:txBody>
      </p:sp>
      <p:pic>
        <p:nvPicPr>
          <p:cNvPr id="5" name="Picture 4"/>
          <p:cNvPicPr>
            <a:picLocks noChangeAspect="1"/>
          </p:cNvPicPr>
          <p:nvPr/>
        </p:nvPicPr>
        <p:blipFill>
          <a:blip r:embed="rId3"/>
          <a:stretch>
            <a:fillRect/>
          </a:stretch>
        </p:blipFill>
        <p:spPr>
          <a:xfrm>
            <a:off x="4893292" y="4509026"/>
            <a:ext cx="5155540" cy="1213068"/>
          </a:xfrm>
          <a:prstGeom prst="rect">
            <a:avLst/>
          </a:prstGeom>
        </p:spPr>
      </p:pic>
    </p:spTree>
    <p:extLst>
      <p:ext uri="{BB962C8B-B14F-4D97-AF65-F5344CB8AC3E}">
        <p14:creationId xmlns:p14="http://schemas.microsoft.com/office/powerpoint/2010/main" val="1963431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
          </a:xfrm>
          <a:prstGeom prst="rect">
            <a:avLst/>
          </a:prstGeom>
          <a:solidFill>
            <a:srgbClr val="2B2B2B"/>
          </a:solidFill>
          <a:ln>
            <a:solidFill>
              <a:srgbClr val="2B2B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pic>
        <p:nvPicPr>
          <p:cNvPr id="3" name="Picture 2" descr="FB14a_stacked2.png"/>
          <p:cNvPicPr>
            <a:picLocks noChangeAspect="1"/>
          </p:cNvPicPr>
          <p:nvPr/>
        </p:nvPicPr>
        <p:blipFill>
          <a:blip r:embed="rId2"/>
          <a:stretch>
            <a:fillRect/>
          </a:stretch>
        </p:blipFill>
        <p:spPr>
          <a:xfrm>
            <a:off x="1219199" y="1355924"/>
            <a:ext cx="9753600" cy="4876800"/>
          </a:xfrm>
          <a:prstGeom prst="rect">
            <a:avLst/>
          </a:prstGeom>
        </p:spPr>
      </p:pic>
      <p:sp>
        <p:nvSpPr>
          <p:cNvPr id="4" name="TextBox 3"/>
          <p:cNvSpPr txBox="1"/>
          <p:nvPr/>
        </p:nvSpPr>
        <p:spPr>
          <a:xfrm>
            <a:off x="1" y="135151"/>
            <a:ext cx="184731" cy="415498"/>
          </a:xfrm>
          <a:prstGeom prst="rect">
            <a:avLst/>
          </a:prstGeom>
          <a:noFill/>
        </p:spPr>
        <p:txBody>
          <a:bodyPr wrap="none" tIns="0" anchor="ctr">
            <a:spAutoFit/>
          </a:bodyPr>
          <a:lstStyle/>
          <a:p>
            <a:endParaRPr sz="2400"/>
          </a:p>
        </p:txBody>
      </p:sp>
      <p:sp>
        <p:nvSpPr>
          <p:cNvPr id="5" name="TextBox 4"/>
          <p:cNvSpPr txBox="1"/>
          <p:nvPr/>
        </p:nvSpPr>
        <p:spPr>
          <a:xfrm>
            <a:off x="1268428" y="212095"/>
            <a:ext cx="9655207" cy="261610"/>
          </a:xfrm>
          <a:prstGeom prst="rect">
            <a:avLst/>
          </a:prstGeom>
          <a:noFill/>
        </p:spPr>
        <p:txBody>
          <a:bodyPr wrap="none" tIns="0" anchor="ctr">
            <a:spAutoFit/>
          </a:bodyPr>
          <a:lstStyle/>
          <a:p>
            <a:pPr algn="ctr">
              <a:defRPr sz="1100" b="1">
                <a:solidFill>
                  <a:srgbClr val="FFFFFF"/>
                </a:solidFill>
                <a:latin typeface="ProximaNova"/>
              </a:defRPr>
            </a:pPr>
            <a:r>
              <a:rPr lang="en-US" sz="1400" dirty="0" smtClean="0">
                <a:latin typeface="Proxima Nova" charset="0"/>
                <a:ea typeface="Proxima Nova" charset="0"/>
                <a:cs typeface="Proxima Nova" charset="0"/>
              </a:rPr>
              <a:t>Messages related to WOTUS raising the cost of food, as well as the vagueness of rule, are most convincing to voters.</a:t>
            </a:r>
            <a:endParaRPr lang="en-US" sz="1400" dirty="0">
              <a:latin typeface="Proxima Nova" charset="0"/>
              <a:ea typeface="Proxima Nova" charset="0"/>
              <a:cs typeface="Proxima Nova" charset="0"/>
            </a:endParaRPr>
          </a:p>
        </p:txBody>
      </p:sp>
      <p:pic>
        <p:nvPicPr>
          <p:cNvPr id="7" name="Picture 6" descr="MC-logo.png"/>
          <p:cNvPicPr>
            <a:picLocks noChangeAspect="1"/>
          </p:cNvPicPr>
          <p:nvPr/>
        </p:nvPicPr>
        <p:blipFill>
          <a:blip r:embed="rId3"/>
          <a:stretch>
            <a:fillRect/>
          </a:stretch>
        </p:blipFill>
        <p:spPr>
          <a:xfrm>
            <a:off x="250112" y="6357779"/>
            <a:ext cx="243840" cy="250109"/>
          </a:xfrm>
          <a:prstGeom prst="rect">
            <a:avLst/>
          </a:prstGeom>
        </p:spPr>
      </p:pic>
      <p:sp>
        <p:nvSpPr>
          <p:cNvPr id="8" name="TextBox 7"/>
          <p:cNvSpPr txBox="1"/>
          <p:nvPr/>
        </p:nvSpPr>
        <p:spPr>
          <a:xfrm>
            <a:off x="11750784" y="6536935"/>
            <a:ext cx="272832" cy="251287"/>
          </a:xfrm>
          <a:prstGeom prst="rect">
            <a:avLst/>
          </a:prstGeom>
          <a:noFill/>
        </p:spPr>
        <p:txBody>
          <a:bodyPr wrap="none" tIns="0" anchor="ctr">
            <a:spAutoFit/>
          </a:bodyPr>
          <a:lstStyle/>
          <a:p>
            <a:pPr algn="ctr">
              <a:defRPr sz="1000" b="0">
                <a:latin typeface="ProximaNova"/>
              </a:defRPr>
            </a:pPr>
            <a:r>
              <a:rPr lang="en-US" sz="1333" dirty="0" smtClean="0"/>
              <a:t>7</a:t>
            </a:r>
            <a:endParaRPr sz="1333" dirty="0"/>
          </a:p>
        </p:txBody>
      </p:sp>
      <p:sp>
        <p:nvSpPr>
          <p:cNvPr id="9" name="TextBox 8"/>
          <p:cNvSpPr txBox="1"/>
          <p:nvPr/>
        </p:nvSpPr>
        <p:spPr>
          <a:xfrm>
            <a:off x="0" y="929189"/>
            <a:ext cx="12192000" cy="230832"/>
          </a:xfrm>
          <a:prstGeom prst="rect">
            <a:avLst/>
          </a:prstGeom>
          <a:noFill/>
        </p:spPr>
        <p:txBody>
          <a:bodyPr wrap="square" tIns="0" anchor="ctr">
            <a:spAutoFit/>
          </a:bodyPr>
          <a:lstStyle/>
          <a:p>
            <a:pPr algn="ctr">
              <a:defRPr sz="900" b="0">
                <a:latin typeface="ProximaNova"/>
              </a:defRPr>
            </a:pPr>
            <a:r>
              <a:rPr lang="en-US" sz="1200" i="1" dirty="0">
                <a:latin typeface="Proxima Nova" charset="0"/>
                <a:ea typeface="Proxima Nova" charset="0"/>
                <a:cs typeface="Proxima Nova" charset="0"/>
              </a:rPr>
              <a:t>Below are arguments some have made for and against the 2015 WOTUS rule. Please indicate how convincing you find each of the following.</a:t>
            </a:r>
          </a:p>
        </p:txBody>
      </p:sp>
      <p:sp>
        <p:nvSpPr>
          <p:cNvPr id="10" name="Frame 9"/>
          <p:cNvSpPr/>
          <p:nvPr/>
        </p:nvSpPr>
        <p:spPr>
          <a:xfrm>
            <a:off x="1060315" y="2023752"/>
            <a:ext cx="9698473" cy="1235014"/>
          </a:xfrm>
          <a:prstGeom prst="frame">
            <a:avLst>
              <a:gd name="adj1" fmla="val 24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10612878" y="1780159"/>
            <a:ext cx="1598578" cy="261610"/>
          </a:xfrm>
          <a:prstGeom prst="rect">
            <a:avLst/>
          </a:prstGeom>
          <a:noFill/>
        </p:spPr>
        <p:txBody>
          <a:bodyPr wrap="square" rtlCol="0">
            <a:spAutoFit/>
          </a:bodyPr>
          <a:lstStyle/>
          <a:p>
            <a:pPr algn="ctr"/>
            <a:r>
              <a:rPr lang="en-US" sz="1100" dirty="0" smtClean="0">
                <a:latin typeface="Proxima Nova" charset="0"/>
                <a:ea typeface="Proxima Nova" charset="0"/>
                <a:cs typeface="Proxima Nova" charset="0"/>
              </a:rPr>
              <a:t>Total Convincing</a:t>
            </a:r>
          </a:p>
        </p:txBody>
      </p:sp>
      <p:sp>
        <p:nvSpPr>
          <p:cNvPr id="12" name="TextBox 11"/>
          <p:cNvSpPr txBox="1"/>
          <p:nvPr/>
        </p:nvSpPr>
        <p:spPr>
          <a:xfrm>
            <a:off x="10580911" y="4506339"/>
            <a:ext cx="1598578" cy="261610"/>
          </a:xfrm>
          <a:prstGeom prst="rect">
            <a:avLst/>
          </a:prstGeom>
          <a:noFill/>
        </p:spPr>
        <p:txBody>
          <a:bodyPr wrap="square" rtlCol="0">
            <a:spAutoFit/>
          </a:bodyPr>
          <a:lstStyle/>
          <a:p>
            <a:pPr algn="ctr"/>
            <a:r>
              <a:rPr lang="en-US" sz="1100" dirty="0" smtClean="0">
                <a:latin typeface="Proxima Nova" charset="0"/>
                <a:ea typeface="Proxima Nova" charset="0"/>
                <a:cs typeface="Proxima Nova" charset="0"/>
              </a:rPr>
              <a:t>54%</a:t>
            </a:r>
          </a:p>
        </p:txBody>
      </p:sp>
      <p:sp>
        <p:nvSpPr>
          <p:cNvPr id="13" name="TextBox 12"/>
          <p:cNvSpPr txBox="1"/>
          <p:nvPr/>
        </p:nvSpPr>
        <p:spPr>
          <a:xfrm>
            <a:off x="10603150" y="5088781"/>
            <a:ext cx="1598578" cy="261610"/>
          </a:xfrm>
          <a:prstGeom prst="rect">
            <a:avLst/>
          </a:prstGeom>
          <a:noFill/>
        </p:spPr>
        <p:txBody>
          <a:bodyPr wrap="square" rtlCol="0">
            <a:spAutoFit/>
          </a:bodyPr>
          <a:lstStyle/>
          <a:p>
            <a:pPr algn="ctr"/>
            <a:r>
              <a:rPr lang="en-US" sz="1100" dirty="0" smtClean="0">
                <a:latin typeface="Proxima Nova" charset="0"/>
                <a:ea typeface="Proxima Nova" charset="0"/>
                <a:cs typeface="Proxima Nova" charset="0"/>
              </a:rPr>
              <a:t>57%</a:t>
            </a:r>
          </a:p>
        </p:txBody>
      </p:sp>
      <p:sp>
        <p:nvSpPr>
          <p:cNvPr id="14" name="TextBox 13"/>
          <p:cNvSpPr txBox="1"/>
          <p:nvPr/>
        </p:nvSpPr>
        <p:spPr>
          <a:xfrm>
            <a:off x="10603150" y="5671223"/>
            <a:ext cx="1598578" cy="261610"/>
          </a:xfrm>
          <a:prstGeom prst="rect">
            <a:avLst/>
          </a:prstGeom>
          <a:noFill/>
        </p:spPr>
        <p:txBody>
          <a:bodyPr wrap="square" rtlCol="0">
            <a:spAutoFit/>
          </a:bodyPr>
          <a:lstStyle/>
          <a:p>
            <a:pPr algn="ctr"/>
            <a:r>
              <a:rPr lang="en-US" sz="1100" dirty="0" smtClean="0">
                <a:latin typeface="Proxima Nova" charset="0"/>
                <a:ea typeface="Proxima Nova" charset="0"/>
                <a:cs typeface="Proxima Nova" charset="0"/>
              </a:rPr>
              <a:t>53%</a:t>
            </a:r>
          </a:p>
        </p:txBody>
      </p:sp>
      <p:sp>
        <p:nvSpPr>
          <p:cNvPr id="15" name="TextBox 14"/>
          <p:cNvSpPr txBox="1"/>
          <p:nvPr/>
        </p:nvSpPr>
        <p:spPr>
          <a:xfrm>
            <a:off x="10603150" y="3937526"/>
            <a:ext cx="1598578" cy="261610"/>
          </a:xfrm>
          <a:prstGeom prst="rect">
            <a:avLst/>
          </a:prstGeom>
          <a:noFill/>
        </p:spPr>
        <p:txBody>
          <a:bodyPr wrap="square" rtlCol="0">
            <a:spAutoFit/>
          </a:bodyPr>
          <a:lstStyle/>
          <a:p>
            <a:pPr algn="ctr"/>
            <a:r>
              <a:rPr lang="en-US" sz="1100" dirty="0" smtClean="0">
                <a:latin typeface="Proxima Nova" charset="0"/>
                <a:ea typeface="Proxima Nova" charset="0"/>
                <a:cs typeface="Proxima Nova" charset="0"/>
              </a:rPr>
              <a:t>53%</a:t>
            </a:r>
          </a:p>
        </p:txBody>
      </p:sp>
      <p:sp>
        <p:nvSpPr>
          <p:cNvPr id="16" name="TextBox 15"/>
          <p:cNvSpPr txBox="1"/>
          <p:nvPr/>
        </p:nvSpPr>
        <p:spPr>
          <a:xfrm>
            <a:off x="10593422" y="3365239"/>
            <a:ext cx="1598578" cy="261610"/>
          </a:xfrm>
          <a:prstGeom prst="rect">
            <a:avLst/>
          </a:prstGeom>
          <a:noFill/>
        </p:spPr>
        <p:txBody>
          <a:bodyPr wrap="square" rtlCol="0">
            <a:spAutoFit/>
          </a:bodyPr>
          <a:lstStyle/>
          <a:p>
            <a:pPr algn="ctr"/>
            <a:r>
              <a:rPr lang="en-US" sz="1100" dirty="0" smtClean="0">
                <a:latin typeface="Proxima Nova" charset="0"/>
                <a:ea typeface="Proxima Nova" charset="0"/>
                <a:cs typeface="Proxima Nova" charset="0"/>
              </a:rPr>
              <a:t>53%</a:t>
            </a:r>
          </a:p>
        </p:txBody>
      </p:sp>
      <p:sp>
        <p:nvSpPr>
          <p:cNvPr id="17" name="TextBox 16"/>
          <p:cNvSpPr txBox="1"/>
          <p:nvPr/>
        </p:nvSpPr>
        <p:spPr>
          <a:xfrm>
            <a:off x="10593422" y="2797694"/>
            <a:ext cx="1598578" cy="261610"/>
          </a:xfrm>
          <a:prstGeom prst="rect">
            <a:avLst/>
          </a:prstGeom>
          <a:noFill/>
        </p:spPr>
        <p:txBody>
          <a:bodyPr wrap="square" rtlCol="0">
            <a:spAutoFit/>
          </a:bodyPr>
          <a:lstStyle/>
          <a:p>
            <a:pPr algn="ctr"/>
            <a:r>
              <a:rPr lang="en-US" sz="1100" b="1" dirty="0" smtClean="0">
                <a:latin typeface="Proxima Nova" charset="0"/>
                <a:ea typeface="Proxima Nova" charset="0"/>
                <a:cs typeface="Proxima Nova" charset="0"/>
              </a:rPr>
              <a:t>56%</a:t>
            </a:r>
          </a:p>
        </p:txBody>
      </p:sp>
      <p:sp>
        <p:nvSpPr>
          <p:cNvPr id="18" name="TextBox 17"/>
          <p:cNvSpPr txBox="1"/>
          <p:nvPr/>
        </p:nvSpPr>
        <p:spPr>
          <a:xfrm>
            <a:off x="10593422" y="2223761"/>
            <a:ext cx="1598578" cy="261610"/>
          </a:xfrm>
          <a:prstGeom prst="rect">
            <a:avLst/>
          </a:prstGeom>
          <a:noFill/>
        </p:spPr>
        <p:txBody>
          <a:bodyPr wrap="square" rtlCol="0">
            <a:spAutoFit/>
          </a:bodyPr>
          <a:lstStyle/>
          <a:p>
            <a:pPr algn="ctr"/>
            <a:r>
              <a:rPr lang="en-US" sz="1100" b="1" dirty="0" smtClean="0">
                <a:latin typeface="Proxima Nova" charset="0"/>
                <a:ea typeface="Proxima Nova" charset="0"/>
                <a:cs typeface="Proxima Nova" charset="0"/>
              </a:rPr>
              <a:t>58%</a:t>
            </a:r>
          </a:p>
        </p:txBody>
      </p:sp>
    </p:spTree>
    <p:extLst>
      <p:ext uri="{BB962C8B-B14F-4D97-AF65-F5344CB8AC3E}">
        <p14:creationId xmlns:p14="http://schemas.microsoft.com/office/powerpoint/2010/main" val="783958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
          </a:xfrm>
          <a:prstGeom prst="rect">
            <a:avLst/>
          </a:prstGeom>
          <a:solidFill>
            <a:srgbClr val="2B2B2B"/>
          </a:solidFill>
          <a:ln>
            <a:solidFill>
              <a:srgbClr val="2B2B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pic>
        <p:nvPicPr>
          <p:cNvPr id="3" name="Picture 2" descr="FB15_stacked.png"/>
          <p:cNvPicPr>
            <a:picLocks noChangeAspect="1"/>
          </p:cNvPicPr>
          <p:nvPr/>
        </p:nvPicPr>
        <p:blipFill>
          <a:blip r:embed="rId2"/>
          <a:stretch>
            <a:fillRect/>
          </a:stretch>
        </p:blipFill>
        <p:spPr>
          <a:xfrm>
            <a:off x="1219199" y="1355924"/>
            <a:ext cx="9753600" cy="4876800"/>
          </a:xfrm>
          <a:prstGeom prst="rect">
            <a:avLst/>
          </a:prstGeom>
        </p:spPr>
      </p:pic>
      <p:sp>
        <p:nvSpPr>
          <p:cNvPr id="4" name="TextBox 3"/>
          <p:cNvSpPr txBox="1"/>
          <p:nvPr/>
        </p:nvSpPr>
        <p:spPr>
          <a:xfrm>
            <a:off x="1" y="135151"/>
            <a:ext cx="184731" cy="415498"/>
          </a:xfrm>
          <a:prstGeom prst="rect">
            <a:avLst/>
          </a:prstGeom>
          <a:noFill/>
        </p:spPr>
        <p:txBody>
          <a:bodyPr wrap="none" tIns="0" anchor="ctr">
            <a:spAutoFit/>
          </a:bodyPr>
          <a:lstStyle/>
          <a:p>
            <a:endParaRPr sz="2400"/>
          </a:p>
        </p:txBody>
      </p:sp>
      <p:sp>
        <p:nvSpPr>
          <p:cNvPr id="5" name="TextBox 4"/>
          <p:cNvSpPr txBox="1"/>
          <p:nvPr/>
        </p:nvSpPr>
        <p:spPr>
          <a:xfrm>
            <a:off x="1021576" y="222793"/>
            <a:ext cx="10148932" cy="261610"/>
          </a:xfrm>
          <a:prstGeom prst="rect">
            <a:avLst/>
          </a:prstGeom>
          <a:noFill/>
        </p:spPr>
        <p:txBody>
          <a:bodyPr wrap="none" tIns="0" anchor="ctr">
            <a:spAutoFit/>
          </a:bodyPr>
          <a:lstStyle/>
          <a:p>
            <a:pPr algn="ctr">
              <a:defRPr sz="1100" b="1">
                <a:solidFill>
                  <a:srgbClr val="FFFFFF"/>
                </a:solidFill>
                <a:latin typeface="ProximaNova"/>
              </a:defRPr>
            </a:pPr>
            <a:r>
              <a:rPr lang="en-US" sz="1400" dirty="0" smtClean="0">
                <a:latin typeface="Proxima Nova" charset="0"/>
                <a:ea typeface="Proxima Nova" charset="0"/>
                <a:cs typeface="Proxima Nova" charset="0"/>
              </a:rPr>
              <a:t>When provided examples of WOTUS in action, strong majorities recognize the act as an example of government overreach. </a:t>
            </a:r>
            <a:endParaRPr lang="en-US" sz="1400" dirty="0">
              <a:latin typeface="Proxima Nova" charset="0"/>
              <a:ea typeface="Proxima Nova" charset="0"/>
              <a:cs typeface="Proxima Nova" charset="0"/>
            </a:endParaRPr>
          </a:p>
        </p:txBody>
      </p:sp>
      <p:sp>
        <p:nvSpPr>
          <p:cNvPr id="6" name="TextBox 5"/>
          <p:cNvSpPr txBox="1"/>
          <p:nvPr/>
        </p:nvSpPr>
        <p:spPr>
          <a:xfrm>
            <a:off x="1154582" y="909364"/>
            <a:ext cx="9882834" cy="230832"/>
          </a:xfrm>
          <a:prstGeom prst="rect">
            <a:avLst/>
          </a:prstGeom>
          <a:noFill/>
        </p:spPr>
        <p:txBody>
          <a:bodyPr wrap="none" tIns="0" anchor="ctr">
            <a:spAutoFit/>
          </a:bodyPr>
          <a:lstStyle/>
          <a:p>
            <a:pPr algn="ctr">
              <a:defRPr sz="900" b="0">
                <a:latin typeface="ProximaNova"/>
              </a:defRPr>
            </a:pPr>
            <a:r>
              <a:rPr sz="1200" i="1" dirty="0">
                <a:latin typeface="Proxima Nova" charset="0"/>
                <a:ea typeface="Proxima Nova" charset="0"/>
                <a:cs typeface="Proxima Nova" charset="0"/>
              </a:rPr>
              <a:t>Do you believe each of the following are more examples of government overreach, or more examples of government acting within its</a:t>
            </a:r>
            <a:r>
              <a:rPr lang="en-US" sz="1200" i="1" dirty="0">
                <a:latin typeface="Proxima Nova" charset="0"/>
                <a:ea typeface="Proxima Nova" charset="0"/>
                <a:cs typeface="Proxima Nova" charset="0"/>
              </a:rPr>
              <a:t> </a:t>
            </a:r>
            <a:r>
              <a:rPr sz="1200" i="1" dirty="0">
                <a:latin typeface="Proxima Nova" charset="0"/>
                <a:ea typeface="Proxima Nova" charset="0"/>
                <a:cs typeface="Proxima Nova" charset="0"/>
              </a:rPr>
              <a:t>authority?</a:t>
            </a:r>
          </a:p>
        </p:txBody>
      </p:sp>
      <p:pic>
        <p:nvPicPr>
          <p:cNvPr id="7" name="Picture 6" descr="MC-logo.png"/>
          <p:cNvPicPr>
            <a:picLocks noChangeAspect="1"/>
          </p:cNvPicPr>
          <p:nvPr/>
        </p:nvPicPr>
        <p:blipFill>
          <a:blip r:embed="rId3"/>
          <a:stretch>
            <a:fillRect/>
          </a:stretch>
        </p:blipFill>
        <p:spPr>
          <a:xfrm>
            <a:off x="250112" y="6357779"/>
            <a:ext cx="243840" cy="250109"/>
          </a:xfrm>
          <a:prstGeom prst="rect">
            <a:avLst/>
          </a:prstGeom>
        </p:spPr>
      </p:pic>
      <p:sp>
        <p:nvSpPr>
          <p:cNvPr id="8" name="TextBox 7"/>
          <p:cNvSpPr txBox="1"/>
          <p:nvPr/>
        </p:nvSpPr>
        <p:spPr>
          <a:xfrm>
            <a:off x="11744373" y="6536935"/>
            <a:ext cx="285656" cy="251287"/>
          </a:xfrm>
          <a:prstGeom prst="rect">
            <a:avLst/>
          </a:prstGeom>
          <a:noFill/>
        </p:spPr>
        <p:txBody>
          <a:bodyPr wrap="none" tIns="0" anchor="ctr">
            <a:spAutoFit/>
          </a:bodyPr>
          <a:lstStyle/>
          <a:p>
            <a:pPr algn="ctr">
              <a:defRPr sz="1000" b="0">
                <a:latin typeface="ProximaNova"/>
              </a:defRPr>
            </a:pPr>
            <a:r>
              <a:rPr lang="en-US" sz="1333" dirty="0" smtClean="0"/>
              <a:t>9</a:t>
            </a:r>
            <a:endParaRPr sz="1333" dirty="0"/>
          </a:p>
        </p:txBody>
      </p:sp>
    </p:spTree>
    <p:extLst>
      <p:ext uri="{BB962C8B-B14F-4D97-AF65-F5344CB8AC3E}">
        <p14:creationId xmlns:p14="http://schemas.microsoft.com/office/powerpoint/2010/main" val="1177393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
          </a:xfrm>
          <a:prstGeom prst="rect">
            <a:avLst/>
          </a:prstGeom>
          <a:solidFill>
            <a:srgbClr val="2B2B2B"/>
          </a:solidFill>
          <a:ln>
            <a:solidFill>
              <a:srgbClr val="2B2B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pic>
        <p:nvPicPr>
          <p:cNvPr id="3" name="Picture 2" descr="FB17_stacked1.png"/>
          <p:cNvPicPr>
            <a:picLocks noChangeAspect="1"/>
          </p:cNvPicPr>
          <p:nvPr/>
        </p:nvPicPr>
        <p:blipFill>
          <a:blip r:embed="rId2"/>
          <a:stretch>
            <a:fillRect/>
          </a:stretch>
        </p:blipFill>
        <p:spPr>
          <a:xfrm>
            <a:off x="1219199" y="1355924"/>
            <a:ext cx="9753600" cy="4876800"/>
          </a:xfrm>
          <a:prstGeom prst="rect">
            <a:avLst/>
          </a:prstGeom>
        </p:spPr>
      </p:pic>
      <p:sp>
        <p:nvSpPr>
          <p:cNvPr id="4" name="TextBox 3"/>
          <p:cNvSpPr txBox="1"/>
          <p:nvPr/>
        </p:nvSpPr>
        <p:spPr>
          <a:xfrm>
            <a:off x="1" y="135151"/>
            <a:ext cx="184731" cy="415498"/>
          </a:xfrm>
          <a:prstGeom prst="rect">
            <a:avLst/>
          </a:prstGeom>
          <a:noFill/>
        </p:spPr>
        <p:txBody>
          <a:bodyPr wrap="none" tIns="0" anchor="ctr">
            <a:spAutoFit/>
          </a:bodyPr>
          <a:lstStyle/>
          <a:p>
            <a:endParaRPr sz="2400"/>
          </a:p>
        </p:txBody>
      </p:sp>
      <p:sp>
        <p:nvSpPr>
          <p:cNvPr id="5" name="TextBox 4"/>
          <p:cNvSpPr txBox="1"/>
          <p:nvPr/>
        </p:nvSpPr>
        <p:spPr>
          <a:xfrm>
            <a:off x="1608265" y="212095"/>
            <a:ext cx="8975534" cy="261610"/>
          </a:xfrm>
          <a:prstGeom prst="rect">
            <a:avLst/>
          </a:prstGeom>
          <a:noFill/>
        </p:spPr>
        <p:txBody>
          <a:bodyPr wrap="none" tIns="0" anchor="ctr">
            <a:spAutoFit/>
          </a:bodyPr>
          <a:lstStyle/>
          <a:p>
            <a:pPr algn="ctr">
              <a:defRPr sz="1100" b="1">
                <a:solidFill>
                  <a:srgbClr val="FFFFFF"/>
                </a:solidFill>
                <a:latin typeface="ProximaNova"/>
              </a:defRPr>
            </a:pPr>
            <a:r>
              <a:rPr lang="en-US" sz="1400" dirty="0" smtClean="0">
                <a:latin typeface="Proxima Nova" charset="0"/>
                <a:ea typeface="Proxima Nova" charset="0"/>
                <a:cs typeface="Proxima Nova" charset="0"/>
              </a:rPr>
              <a:t>By a 2-1 margin, strong plurality of voters predict WOTUS will have negative impact across economic entities.</a:t>
            </a:r>
            <a:endParaRPr lang="en-US" sz="1400" dirty="0">
              <a:latin typeface="Proxima Nova" charset="0"/>
              <a:ea typeface="Proxima Nova" charset="0"/>
              <a:cs typeface="Proxima Nova" charset="0"/>
            </a:endParaRPr>
          </a:p>
        </p:txBody>
      </p:sp>
      <p:sp>
        <p:nvSpPr>
          <p:cNvPr id="6" name="TextBox 5"/>
          <p:cNvSpPr txBox="1"/>
          <p:nvPr/>
        </p:nvSpPr>
        <p:spPr>
          <a:xfrm>
            <a:off x="293769" y="930755"/>
            <a:ext cx="11604460" cy="230832"/>
          </a:xfrm>
          <a:prstGeom prst="rect">
            <a:avLst/>
          </a:prstGeom>
          <a:noFill/>
        </p:spPr>
        <p:txBody>
          <a:bodyPr wrap="none" tIns="0" anchor="ctr">
            <a:spAutoFit/>
          </a:bodyPr>
          <a:lstStyle/>
          <a:p>
            <a:pPr algn="ctr">
              <a:defRPr sz="900" b="0">
                <a:latin typeface="ProximaNova"/>
              </a:defRPr>
            </a:pPr>
            <a:r>
              <a:rPr sz="1200" i="1" dirty="0">
                <a:latin typeface="Proxima Nova" charset="0"/>
                <a:ea typeface="Proxima Nova" charset="0"/>
                <a:cs typeface="Proxima Nova" charset="0"/>
              </a:rPr>
              <a:t>Based on what you know, do you believe the 2015 WOTUS rule would have a positive impact, a negative impact, or not much </a:t>
            </a:r>
            <a:r>
              <a:rPr sz="1200" i="1" dirty="0" smtClean="0">
                <a:latin typeface="Proxima Nova" charset="0"/>
                <a:ea typeface="Proxima Nova" charset="0"/>
                <a:cs typeface="Proxima Nova" charset="0"/>
              </a:rPr>
              <a:t>impact</a:t>
            </a:r>
            <a:r>
              <a:rPr lang="en-US" sz="1200" i="1" dirty="0" smtClean="0">
                <a:latin typeface="Proxima Nova" charset="0"/>
                <a:ea typeface="Proxima Nova" charset="0"/>
                <a:cs typeface="Proxima Nova" charset="0"/>
              </a:rPr>
              <a:t> </a:t>
            </a:r>
            <a:r>
              <a:rPr sz="1200" i="1" dirty="0" smtClean="0">
                <a:latin typeface="Proxima Nova" charset="0"/>
                <a:ea typeface="Proxima Nova" charset="0"/>
                <a:cs typeface="Proxima Nova" charset="0"/>
              </a:rPr>
              <a:t>either </a:t>
            </a:r>
            <a:r>
              <a:rPr sz="1200" i="1" dirty="0">
                <a:latin typeface="Proxima Nova" charset="0"/>
                <a:ea typeface="Proxima Nova" charset="0"/>
                <a:cs typeface="Proxima Nova" charset="0"/>
              </a:rPr>
              <a:t>way on each of the following?</a:t>
            </a:r>
          </a:p>
        </p:txBody>
      </p:sp>
      <p:pic>
        <p:nvPicPr>
          <p:cNvPr id="7" name="Picture 6" descr="MC-logo.png"/>
          <p:cNvPicPr>
            <a:picLocks noChangeAspect="1"/>
          </p:cNvPicPr>
          <p:nvPr/>
        </p:nvPicPr>
        <p:blipFill>
          <a:blip r:embed="rId3"/>
          <a:stretch>
            <a:fillRect/>
          </a:stretch>
        </p:blipFill>
        <p:spPr>
          <a:xfrm>
            <a:off x="250112" y="6357779"/>
            <a:ext cx="243840" cy="250109"/>
          </a:xfrm>
          <a:prstGeom prst="rect">
            <a:avLst/>
          </a:prstGeom>
        </p:spPr>
      </p:pic>
      <p:sp>
        <p:nvSpPr>
          <p:cNvPr id="8" name="TextBox 7"/>
          <p:cNvSpPr txBox="1"/>
          <p:nvPr/>
        </p:nvSpPr>
        <p:spPr>
          <a:xfrm>
            <a:off x="11713915" y="6536935"/>
            <a:ext cx="346570" cy="251287"/>
          </a:xfrm>
          <a:prstGeom prst="rect">
            <a:avLst/>
          </a:prstGeom>
          <a:noFill/>
        </p:spPr>
        <p:txBody>
          <a:bodyPr wrap="none" tIns="0" anchor="ctr">
            <a:spAutoFit/>
          </a:bodyPr>
          <a:lstStyle/>
          <a:p>
            <a:pPr algn="ctr">
              <a:defRPr sz="1000" b="0">
                <a:latin typeface="ProximaNova"/>
              </a:defRPr>
            </a:pPr>
            <a:r>
              <a:rPr lang="en-US" sz="1333" dirty="0"/>
              <a:t>1</a:t>
            </a:r>
            <a:r>
              <a:rPr sz="1333" dirty="0" smtClean="0"/>
              <a:t>0</a:t>
            </a:r>
            <a:endParaRPr sz="1333" dirty="0"/>
          </a:p>
        </p:txBody>
      </p:sp>
    </p:spTree>
    <p:extLst>
      <p:ext uri="{BB962C8B-B14F-4D97-AF65-F5344CB8AC3E}">
        <p14:creationId xmlns:p14="http://schemas.microsoft.com/office/powerpoint/2010/main" val="1546012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
          </a:xfrm>
          <a:prstGeom prst="rect">
            <a:avLst/>
          </a:prstGeom>
          <a:solidFill>
            <a:srgbClr val="2B2B2B"/>
          </a:solidFill>
          <a:ln>
            <a:solidFill>
              <a:srgbClr val="2B2B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pic>
        <p:nvPicPr>
          <p:cNvPr id="3" name="Picture 2" descr="FB18_stacked.png"/>
          <p:cNvPicPr>
            <a:picLocks noChangeAspect="1"/>
          </p:cNvPicPr>
          <p:nvPr/>
        </p:nvPicPr>
        <p:blipFill>
          <a:blip r:embed="rId2"/>
          <a:stretch>
            <a:fillRect/>
          </a:stretch>
        </p:blipFill>
        <p:spPr>
          <a:xfrm>
            <a:off x="1219199" y="1355924"/>
            <a:ext cx="9753600" cy="4876800"/>
          </a:xfrm>
          <a:prstGeom prst="rect">
            <a:avLst/>
          </a:prstGeom>
        </p:spPr>
      </p:pic>
      <p:sp>
        <p:nvSpPr>
          <p:cNvPr id="4" name="TextBox 3"/>
          <p:cNvSpPr txBox="1"/>
          <p:nvPr/>
        </p:nvSpPr>
        <p:spPr>
          <a:xfrm>
            <a:off x="1" y="135151"/>
            <a:ext cx="184731" cy="415498"/>
          </a:xfrm>
          <a:prstGeom prst="rect">
            <a:avLst/>
          </a:prstGeom>
          <a:noFill/>
        </p:spPr>
        <p:txBody>
          <a:bodyPr wrap="none" tIns="0" anchor="ctr">
            <a:spAutoFit/>
          </a:bodyPr>
          <a:lstStyle/>
          <a:p>
            <a:endParaRPr sz="2400"/>
          </a:p>
        </p:txBody>
      </p:sp>
      <p:sp>
        <p:nvSpPr>
          <p:cNvPr id="5" name="TextBox 4"/>
          <p:cNvSpPr txBox="1"/>
          <p:nvPr/>
        </p:nvSpPr>
        <p:spPr>
          <a:xfrm>
            <a:off x="1471224" y="222792"/>
            <a:ext cx="9249648" cy="261610"/>
          </a:xfrm>
          <a:prstGeom prst="rect">
            <a:avLst/>
          </a:prstGeom>
          <a:noFill/>
        </p:spPr>
        <p:txBody>
          <a:bodyPr wrap="none" tIns="0" anchor="ctr">
            <a:spAutoFit/>
          </a:bodyPr>
          <a:lstStyle/>
          <a:p>
            <a:pPr algn="ctr">
              <a:defRPr sz="1100" b="1">
                <a:solidFill>
                  <a:srgbClr val="FFFFFF"/>
                </a:solidFill>
                <a:latin typeface="ProximaNova"/>
              </a:defRPr>
            </a:pPr>
            <a:r>
              <a:rPr lang="en-US" sz="1400" dirty="0" smtClean="0">
                <a:latin typeface="Proxima Nova" charset="0"/>
                <a:ea typeface="Proxima Nova" charset="0"/>
                <a:cs typeface="Proxima Nova" charset="0"/>
              </a:rPr>
              <a:t>Strong majorities predict WOTUS would cause operation costs, as well as food and electricity prices to increase.</a:t>
            </a:r>
            <a:endParaRPr lang="en-US" sz="1400" dirty="0">
              <a:latin typeface="Proxima Nova" charset="0"/>
              <a:ea typeface="Proxima Nova" charset="0"/>
              <a:cs typeface="Proxima Nova" charset="0"/>
            </a:endParaRPr>
          </a:p>
        </p:txBody>
      </p:sp>
      <p:sp>
        <p:nvSpPr>
          <p:cNvPr id="6" name="TextBox 5"/>
          <p:cNvSpPr txBox="1"/>
          <p:nvPr/>
        </p:nvSpPr>
        <p:spPr>
          <a:xfrm>
            <a:off x="1072829" y="941448"/>
            <a:ext cx="10046340" cy="230832"/>
          </a:xfrm>
          <a:prstGeom prst="rect">
            <a:avLst/>
          </a:prstGeom>
          <a:noFill/>
        </p:spPr>
        <p:txBody>
          <a:bodyPr wrap="none" tIns="0" anchor="ctr">
            <a:spAutoFit/>
          </a:bodyPr>
          <a:lstStyle/>
          <a:p>
            <a:pPr algn="ctr">
              <a:defRPr sz="900" b="0">
                <a:latin typeface="ProximaNova"/>
              </a:defRPr>
            </a:pPr>
            <a:r>
              <a:rPr sz="1200" i="1" dirty="0">
                <a:latin typeface="Proxima Nova" charset="0"/>
                <a:ea typeface="Proxima Nova" charset="0"/>
                <a:cs typeface="Proxima Nova" charset="0"/>
              </a:rPr>
              <a:t>And, do you believe the 2015 WOTUS rule would cause each of the following to increase, decrease, or would it not have much </a:t>
            </a:r>
            <a:r>
              <a:rPr sz="1200" i="1" dirty="0" smtClean="0">
                <a:latin typeface="Proxima Nova" charset="0"/>
                <a:ea typeface="Proxima Nova" charset="0"/>
                <a:cs typeface="Proxima Nova" charset="0"/>
              </a:rPr>
              <a:t>impact</a:t>
            </a:r>
            <a:r>
              <a:rPr lang="en-US" sz="1200" i="1" dirty="0" smtClean="0">
                <a:latin typeface="Proxima Nova" charset="0"/>
                <a:ea typeface="Proxima Nova" charset="0"/>
                <a:cs typeface="Proxima Nova" charset="0"/>
              </a:rPr>
              <a:t> </a:t>
            </a:r>
            <a:r>
              <a:rPr sz="1200" i="1" dirty="0" smtClean="0">
                <a:latin typeface="Proxima Nova" charset="0"/>
                <a:ea typeface="Proxima Nova" charset="0"/>
                <a:cs typeface="Proxima Nova" charset="0"/>
              </a:rPr>
              <a:t>either </a:t>
            </a:r>
            <a:r>
              <a:rPr sz="1200" i="1" dirty="0">
                <a:latin typeface="Proxima Nova" charset="0"/>
                <a:ea typeface="Proxima Nova" charset="0"/>
                <a:cs typeface="Proxima Nova" charset="0"/>
              </a:rPr>
              <a:t>way?</a:t>
            </a:r>
          </a:p>
        </p:txBody>
      </p:sp>
      <p:pic>
        <p:nvPicPr>
          <p:cNvPr id="7" name="Picture 6" descr="MC-logo.png"/>
          <p:cNvPicPr>
            <a:picLocks noChangeAspect="1"/>
          </p:cNvPicPr>
          <p:nvPr/>
        </p:nvPicPr>
        <p:blipFill>
          <a:blip r:embed="rId3"/>
          <a:stretch>
            <a:fillRect/>
          </a:stretch>
        </p:blipFill>
        <p:spPr>
          <a:xfrm>
            <a:off x="250112" y="6357779"/>
            <a:ext cx="243840" cy="250109"/>
          </a:xfrm>
          <a:prstGeom prst="rect">
            <a:avLst/>
          </a:prstGeom>
        </p:spPr>
      </p:pic>
      <p:sp>
        <p:nvSpPr>
          <p:cNvPr id="8" name="TextBox 7"/>
          <p:cNvSpPr txBox="1"/>
          <p:nvPr/>
        </p:nvSpPr>
        <p:spPr>
          <a:xfrm>
            <a:off x="11737159" y="6536935"/>
            <a:ext cx="300083" cy="251287"/>
          </a:xfrm>
          <a:prstGeom prst="rect">
            <a:avLst/>
          </a:prstGeom>
          <a:noFill/>
        </p:spPr>
        <p:txBody>
          <a:bodyPr wrap="none" tIns="0" anchor="ctr">
            <a:spAutoFit/>
          </a:bodyPr>
          <a:lstStyle/>
          <a:p>
            <a:pPr algn="ctr">
              <a:defRPr sz="1000" b="0">
                <a:latin typeface="ProximaNova"/>
              </a:defRPr>
            </a:pPr>
            <a:r>
              <a:rPr lang="en-US" sz="1333" dirty="0" smtClean="0"/>
              <a:t>11</a:t>
            </a:r>
            <a:endParaRPr sz="1333" dirty="0"/>
          </a:p>
        </p:txBody>
      </p:sp>
    </p:spTree>
    <p:extLst>
      <p:ext uri="{BB962C8B-B14F-4D97-AF65-F5344CB8AC3E}">
        <p14:creationId xmlns:p14="http://schemas.microsoft.com/office/powerpoint/2010/main" val="1430518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
          </a:xfrm>
          <a:prstGeom prst="rect">
            <a:avLst/>
          </a:prstGeom>
          <a:solidFill>
            <a:srgbClr val="2B2B2B"/>
          </a:solidFill>
          <a:ln>
            <a:solidFill>
              <a:srgbClr val="2B2B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4" name="TextBox 3"/>
          <p:cNvSpPr txBox="1"/>
          <p:nvPr/>
        </p:nvSpPr>
        <p:spPr>
          <a:xfrm>
            <a:off x="1" y="135151"/>
            <a:ext cx="184731" cy="415498"/>
          </a:xfrm>
          <a:prstGeom prst="rect">
            <a:avLst/>
          </a:prstGeom>
          <a:noFill/>
        </p:spPr>
        <p:txBody>
          <a:bodyPr wrap="none" tIns="0" anchor="ctr">
            <a:spAutoFit/>
          </a:bodyPr>
          <a:lstStyle/>
          <a:p>
            <a:endParaRPr sz="2400"/>
          </a:p>
        </p:txBody>
      </p:sp>
      <p:sp>
        <p:nvSpPr>
          <p:cNvPr id="5" name="TextBox 4"/>
          <p:cNvSpPr txBox="1"/>
          <p:nvPr/>
        </p:nvSpPr>
        <p:spPr>
          <a:xfrm>
            <a:off x="787556" y="104373"/>
            <a:ext cx="10617010" cy="477054"/>
          </a:xfrm>
          <a:prstGeom prst="rect">
            <a:avLst/>
          </a:prstGeom>
          <a:noFill/>
        </p:spPr>
        <p:txBody>
          <a:bodyPr wrap="none" tIns="0" anchor="ctr">
            <a:spAutoFit/>
          </a:bodyPr>
          <a:lstStyle/>
          <a:p>
            <a:pPr algn="ctr">
              <a:defRPr sz="1100" b="1">
                <a:solidFill>
                  <a:srgbClr val="FFFFFF"/>
                </a:solidFill>
                <a:latin typeface="ProximaNova"/>
              </a:defRPr>
            </a:pPr>
            <a:r>
              <a:rPr lang="en-US" sz="1400" dirty="0">
                <a:latin typeface="Proxima Nova" charset="0"/>
                <a:ea typeface="Proxima Nova" charset="0"/>
                <a:cs typeface="Proxima Nova" charset="0"/>
              </a:rPr>
              <a:t>Overwhelming majority (71%) say EPA should work with </a:t>
            </a:r>
            <a:r>
              <a:rPr lang="en-US" sz="1400" dirty="0" smtClean="0">
                <a:latin typeface="Proxima Nova" charset="0"/>
                <a:ea typeface="Proxima Nova" charset="0"/>
                <a:cs typeface="Proxima Nova" charset="0"/>
              </a:rPr>
              <a:t>Congress </a:t>
            </a:r>
            <a:r>
              <a:rPr lang="en-US" sz="1400" dirty="0">
                <a:latin typeface="Proxima Nova" charset="0"/>
                <a:ea typeface="Proxima Nova" charset="0"/>
                <a:cs typeface="Proxima Nova" charset="0"/>
              </a:rPr>
              <a:t>and local business owners to draft a new rule that protects the </a:t>
            </a:r>
          </a:p>
          <a:p>
            <a:pPr algn="ctr">
              <a:defRPr sz="1100" b="1">
                <a:solidFill>
                  <a:srgbClr val="FFFFFF"/>
                </a:solidFill>
                <a:latin typeface="ProximaNova"/>
              </a:defRPr>
            </a:pPr>
            <a:r>
              <a:rPr lang="en-US" sz="1400" dirty="0">
                <a:latin typeface="Proxima Nova" charset="0"/>
                <a:ea typeface="Proxima Nova" charset="0"/>
                <a:cs typeface="Proxima Nova" charset="0"/>
              </a:rPr>
              <a:t>environment </a:t>
            </a:r>
            <a:r>
              <a:rPr lang="en-US" sz="1400" i="1" dirty="0">
                <a:latin typeface="Proxima Nova" charset="0"/>
                <a:ea typeface="Proxima Nova" charset="0"/>
                <a:cs typeface="Proxima Nova" charset="0"/>
              </a:rPr>
              <a:t>and</a:t>
            </a:r>
            <a:r>
              <a:rPr lang="en-US" sz="1400" dirty="0">
                <a:latin typeface="Proxima Nova" charset="0"/>
                <a:ea typeface="Proxima Nova" charset="0"/>
                <a:cs typeface="Proxima Nova" charset="0"/>
              </a:rPr>
              <a:t> the economy.</a:t>
            </a:r>
          </a:p>
        </p:txBody>
      </p:sp>
      <p:sp>
        <p:nvSpPr>
          <p:cNvPr id="6" name="TextBox 5"/>
          <p:cNvSpPr txBox="1"/>
          <p:nvPr/>
        </p:nvSpPr>
        <p:spPr>
          <a:xfrm>
            <a:off x="4090490" y="909364"/>
            <a:ext cx="4011034" cy="230832"/>
          </a:xfrm>
          <a:prstGeom prst="rect">
            <a:avLst/>
          </a:prstGeom>
          <a:noFill/>
        </p:spPr>
        <p:txBody>
          <a:bodyPr wrap="none" tIns="0" anchor="ctr">
            <a:spAutoFit/>
          </a:bodyPr>
          <a:lstStyle/>
          <a:p>
            <a:pPr algn="ctr">
              <a:defRPr sz="1100" b="0">
                <a:latin typeface="ProximaNova"/>
              </a:defRPr>
            </a:pPr>
            <a:r>
              <a:rPr lang="en-US" sz="1200" i="1" dirty="0" smtClean="0">
                <a:latin typeface="Proxima Nova" charset="0"/>
                <a:ea typeface="Proxima Nova" charset="0"/>
                <a:cs typeface="Proxima Nova" charset="0"/>
              </a:rPr>
              <a:t>Do you agree or disagree with the following statements?</a:t>
            </a:r>
            <a:endParaRPr sz="1200" i="1" dirty="0">
              <a:latin typeface="Proxima Nova" charset="0"/>
              <a:ea typeface="Proxima Nova" charset="0"/>
              <a:cs typeface="Proxima Nova" charset="0"/>
            </a:endParaRPr>
          </a:p>
        </p:txBody>
      </p:sp>
      <p:pic>
        <p:nvPicPr>
          <p:cNvPr id="7" name="Picture 6" descr="MC-logo.png"/>
          <p:cNvPicPr>
            <a:picLocks noChangeAspect="1"/>
          </p:cNvPicPr>
          <p:nvPr/>
        </p:nvPicPr>
        <p:blipFill>
          <a:blip r:embed="rId2"/>
          <a:stretch>
            <a:fillRect/>
          </a:stretch>
        </p:blipFill>
        <p:spPr>
          <a:xfrm>
            <a:off x="250112" y="6357779"/>
            <a:ext cx="243840" cy="250109"/>
          </a:xfrm>
          <a:prstGeom prst="rect">
            <a:avLst/>
          </a:prstGeom>
        </p:spPr>
      </p:pic>
      <p:sp>
        <p:nvSpPr>
          <p:cNvPr id="8" name="TextBox 7"/>
          <p:cNvSpPr txBox="1"/>
          <p:nvPr/>
        </p:nvSpPr>
        <p:spPr>
          <a:xfrm>
            <a:off x="11715519" y="6536935"/>
            <a:ext cx="343364" cy="251287"/>
          </a:xfrm>
          <a:prstGeom prst="rect">
            <a:avLst/>
          </a:prstGeom>
          <a:noFill/>
        </p:spPr>
        <p:txBody>
          <a:bodyPr wrap="none" tIns="0" anchor="ctr">
            <a:spAutoFit/>
          </a:bodyPr>
          <a:lstStyle/>
          <a:p>
            <a:pPr algn="ctr">
              <a:defRPr sz="1000" b="0">
                <a:latin typeface="ProximaNova"/>
              </a:defRPr>
            </a:pPr>
            <a:r>
              <a:rPr lang="en-US" sz="1333" dirty="0" smtClean="0"/>
              <a:t>12</a:t>
            </a:r>
            <a:endParaRPr sz="1333" dirty="0"/>
          </a:p>
        </p:txBody>
      </p:sp>
      <p:sp>
        <p:nvSpPr>
          <p:cNvPr id="12" name="TextBox 11"/>
          <p:cNvSpPr txBox="1"/>
          <p:nvPr/>
        </p:nvSpPr>
        <p:spPr>
          <a:xfrm>
            <a:off x="10593422" y="2466481"/>
            <a:ext cx="1598578" cy="261610"/>
          </a:xfrm>
          <a:prstGeom prst="rect">
            <a:avLst/>
          </a:prstGeom>
          <a:noFill/>
        </p:spPr>
        <p:txBody>
          <a:bodyPr wrap="square" rtlCol="0">
            <a:spAutoFit/>
          </a:bodyPr>
          <a:lstStyle/>
          <a:p>
            <a:pPr algn="ctr"/>
            <a:r>
              <a:rPr lang="en-US" sz="1100" b="1" dirty="0" smtClean="0">
                <a:latin typeface="Proxima Nova" charset="0"/>
                <a:ea typeface="Proxima Nova" charset="0"/>
                <a:cs typeface="Proxima Nova" charset="0"/>
              </a:rPr>
              <a:t>71%</a:t>
            </a:r>
          </a:p>
        </p:txBody>
      </p:sp>
      <p:sp>
        <p:nvSpPr>
          <p:cNvPr id="14" name="TextBox 13"/>
          <p:cNvSpPr txBox="1"/>
          <p:nvPr/>
        </p:nvSpPr>
        <p:spPr>
          <a:xfrm>
            <a:off x="10590177" y="3441730"/>
            <a:ext cx="1598578" cy="261610"/>
          </a:xfrm>
          <a:prstGeom prst="rect">
            <a:avLst/>
          </a:prstGeom>
          <a:noFill/>
        </p:spPr>
        <p:txBody>
          <a:bodyPr wrap="square" rtlCol="0">
            <a:spAutoFit/>
          </a:bodyPr>
          <a:lstStyle/>
          <a:p>
            <a:pPr algn="ctr"/>
            <a:r>
              <a:rPr lang="en-US" sz="1100" dirty="0" smtClean="0">
                <a:latin typeface="Proxima Nova" charset="0"/>
                <a:ea typeface="Proxima Nova" charset="0"/>
                <a:cs typeface="Proxima Nova" charset="0"/>
              </a:rPr>
              <a:t>73%</a:t>
            </a:r>
          </a:p>
        </p:txBody>
      </p:sp>
      <p:sp>
        <p:nvSpPr>
          <p:cNvPr id="16" name="TextBox 15"/>
          <p:cNvSpPr txBox="1"/>
          <p:nvPr/>
        </p:nvSpPr>
        <p:spPr>
          <a:xfrm>
            <a:off x="10590177" y="4419440"/>
            <a:ext cx="1598578" cy="261610"/>
          </a:xfrm>
          <a:prstGeom prst="rect">
            <a:avLst/>
          </a:prstGeom>
          <a:noFill/>
        </p:spPr>
        <p:txBody>
          <a:bodyPr wrap="square" rtlCol="0">
            <a:spAutoFit/>
          </a:bodyPr>
          <a:lstStyle/>
          <a:p>
            <a:pPr algn="ctr"/>
            <a:r>
              <a:rPr lang="en-US" sz="1100" dirty="0" smtClean="0">
                <a:latin typeface="Proxima Nova" charset="0"/>
                <a:ea typeface="Proxima Nova" charset="0"/>
                <a:cs typeface="Proxima Nova" charset="0"/>
              </a:rPr>
              <a:t>71%</a:t>
            </a:r>
          </a:p>
        </p:txBody>
      </p:sp>
      <p:sp>
        <p:nvSpPr>
          <p:cNvPr id="18" name="TextBox 17"/>
          <p:cNvSpPr txBox="1"/>
          <p:nvPr/>
        </p:nvSpPr>
        <p:spPr>
          <a:xfrm>
            <a:off x="10580449" y="5416002"/>
            <a:ext cx="1598578" cy="261610"/>
          </a:xfrm>
          <a:prstGeom prst="rect">
            <a:avLst/>
          </a:prstGeom>
          <a:noFill/>
        </p:spPr>
        <p:txBody>
          <a:bodyPr wrap="square" rtlCol="0">
            <a:spAutoFit/>
          </a:bodyPr>
          <a:lstStyle/>
          <a:p>
            <a:pPr algn="ctr"/>
            <a:r>
              <a:rPr lang="en-US" sz="1100" smtClean="0">
                <a:latin typeface="Proxima Nova" charset="0"/>
                <a:ea typeface="Proxima Nova" charset="0"/>
                <a:cs typeface="Proxima Nova" charset="0"/>
              </a:rPr>
              <a:t>53%</a:t>
            </a:r>
            <a:endParaRPr lang="en-US" sz="1100" dirty="0" smtClean="0">
              <a:latin typeface="Proxima Nova" charset="0"/>
              <a:ea typeface="Proxima Nova" charset="0"/>
              <a:cs typeface="Proxima Nova" charset="0"/>
            </a:endParaRPr>
          </a:p>
        </p:txBody>
      </p:sp>
      <p:pic>
        <p:nvPicPr>
          <p:cNvPr id="19" name="Picture 18" descr="FB28_stacked.png"/>
          <p:cNvPicPr>
            <a:picLocks noChangeAspect="1"/>
          </p:cNvPicPr>
          <p:nvPr/>
        </p:nvPicPr>
        <p:blipFill>
          <a:blip r:embed="rId3"/>
          <a:stretch>
            <a:fillRect/>
          </a:stretch>
        </p:blipFill>
        <p:spPr>
          <a:xfrm>
            <a:off x="1219199" y="1355924"/>
            <a:ext cx="9753600" cy="4876800"/>
          </a:xfrm>
          <a:prstGeom prst="rect">
            <a:avLst/>
          </a:prstGeom>
        </p:spPr>
      </p:pic>
      <p:sp>
        <p:nvSpPr>
          <p:cNvPr id="21" name="Frame 20"/>
          <p:cNvSpPr/>
          <p:nvPr/>
        </p:nvSpPr>
        <p:spPr>
          <a:xfrm>
            <a:off x="914398" y="2177959"/>
            <a:ext cx="9902755" cy="798704"/>
          </a:xfrm>
          <a:prstGeom prst="frame">
            <a:avLst>
              <a:gd name="adj1" fmla="val 24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p:cNvSpPr txBox="1"/>
          <p:nvPr/>
        </p:nvSpPr>
        <p:spPr>
          <a:xfrm>
            <a:off x="10583694" y="1887165"/>
            <a:ext cx="1598578" cy="261610"/>
          </a:xfrm>
          <a:prstGeom prst="rect">
            <a:avLst/>
          </a:prstGeom>
          <a:noFill/>
        </p:spPr>
        <p:txBody>
          <a:bodyPr wrap="square" rtlCol="0">
            <a:spAutoFit/>
          </a:bodyPr>
          <a:lstStyle/>
          <a:p>
            <a:pPr algn="ctr"/>
            <a:r>
              <a:rPr lang="en-US" sz="1100" dirty="0" smtClean="0">
                <a:latin typeface="Proxima Nova" charset="0"/>
                <a:ea typeface="Proxima Nova" charset="0"/>
                <a:cs typeface="Proxima Nova" charset="0"/>
              </a:rPr>
              <a:t>Total Agree</a:t>
            </a:r>
          </a:p>
        </p:txBody>
      </p:sp>
    </p:spTree>
    <p:extLst>
      <p:ext uri="{BB962C8B-B14F-4D97-AF65-F5344CB8AC3E}">
        <p14:creationId xmlns:p14="http://schemas.microsoft.com/office/powerpoint/2010/main" val="1025851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2B2B2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pic>
        <p:nvPicPr>
          <p:cNvPr id="3" name="Picture 2" descr="MC-M-white.png"/>
          <p:cNvPicPr>
            <a:picLocks noChangeAspect="1"/>
          </p:cNvPicPr>
          <p:nvPr/>
        </p:nvPicPr>
        <p:blipFill>
          <a:blip r:embed="rId2"/>
          <a:stretch>
            <a:fillRect/>
          </a:stretch>
        </p:blipFill>
        <p:spPr>
          <a:xfrm>
            <a:off x="4267200" y="1558400"/>
            <a:ext cx="3657600" cy="3741201"/>
          </a:xfrm>
          <a:prstGeom prst="rect">
            <a:avLst/>
          </a:prstGeom>
        </p:spPr>
      </p:pic>
    </p:spTree>
    <p:extLst>
      <p:ext uri="{BB962C8B-B14F-4D97-AF65-F5344CB8AC3E}">
        <p14:creationId xmlns:p14="http://schemas.microsoft.com/office/powerpoint/2010/main" val="1175159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2B2B2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3" name="TextBox 2"/>
          <p:cNvSpPr txBox="1"/>
          <p:nvPr/>
        </p:nvSpPr>
        <p:spPr>
          <a:xfrm>
            <a:off x="5079536" y="248364"/>
            <a:ext cx="2032929" cy="507831"/>
          </a:xfrm>
          <a:prstGeom prst="rect">
            <a:avLst/>
          </a:prstGeom>
          <a:noFill/>
        </p:spPr>
        <p:txBody>
          <a:bodyPr wrap="none" tIns="0" anchor="ctr">
            <a:spAutoFit/>
          </a:bodyPr>
          <a:lstStyle/>
          <a:p>
            <a:pPr algn="ctr">
              <a:defRPr sz="3000" b="1">
                <a:solidFill>
                  <a:srgbClr val="FFFFFF"/>
                </a:solidFill>
                <a:latin typeface="ProximaNova"/>
              </a:defRPr>
            </a:pPr>
            <a:r>
              <a:rPr dirty="0"/>
              <a:t>Key Points</a:t>
            </a:r>
          </a:p>
        </p:txBody>
      </p:sp>
      <p:pic>
        <p:nvPicPr>
          <p:cNvPr id="4" name="Picture 3" descr="MC-M-white.png"/>
          <p:cNvPicPr>
            <a:picLocks noChangeAspect="1"/>
          </p:cNvPicPr>
          <p:nvPr/>
        </p:nvPicPr>
        <p:blipFill>
          <a:blip r:embed="rId3"/>
          <a:stretch>
            <a:fillRect/>
          </a:stretch>
        </p:blipFill>
        <p:spPr>
          <a:xfrm>
            <a:off x="250112" y="6357779"/>
            <a:ext cx="243840" cy="250109"/>
          </a:xfrm>
          <a:prstGeom prst="rect">
            <a:avLst/>
          </a:prstGeom>
        </p:spPr>
      </p:pic>
      <p:sp>
        <p:nvSpPr>
          <p:cNvPr id="5" name="Text Box 116"/>
          <p:cNvSpPr txBox="1">
            <a:spLocks noChangeArrowheads="1"/>
          </p:cNvSpPr>
          <p:nvPr/>
        </p:nvSpPr>
        <p:spPr bwMode="auto">
          <a:xfrm>
            <a:off x="965072" y="164300"/>
            <a:ext cx="10755808" cy="647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457189" indent="-457189" defTabSz="1219140">
              <a:buFont typeface="Arial" charset="0"/>
              <a:buChar char="•"/>
              <a:defRPr/>
            </a:pPr>
            <a:endParaRPr lang="en-US" sz="2133" kern="0" dirty="0">
              <a:solidFill>
                <a:schemeClr val="bg1"/>
              </a:solidFill>
              <a:latin typeface="Proxima Nova" charset="0"/>
              <a:ea typeface="Proxima Nova" charset="0"/>
              <a:cs typeface="Proxima Nova" charset="0"/>
            </a:endParaRPr>
          </a:p>
          <a:p>
            <a:pPr marL="457189" indent="-457189" defTabSz="1219140">
              <a:buFont typeface="Arial" charset="0"/>
              <a:buChar char="•"/>
              <a:defRPr/>
            </a:pPr>
            <a:endParaRPr lang="en-US" sz="1733" kern="0" dirty="0">
              <a:solidFill>
                <a:schemeClr val="bg1"/>
              </a:solidFill>
              <a:latin typeface="Proxima Nova" charset="0"/>
              <a:ea typeface="Proxima Nova" charset="0"/>
              <a:cs typeface="Proxima Nova" charset="0"/>
            </a:endParaRPr>
          </a:p>
          <a:p>
            <a:pPr marL="457189" indent="-457189" defTabSz="1219140">
              <a:buFont typeface="Arial" charset="0"/>
              <a:buChar char="•"/>
              <a:defRPr/>
            </a:pPr>
            <a:endParaRPr lang="en-US" sz="1500" kern="0" dirty="0" smtClean="0">
              <a:solidFill>
                <a:schemeClr val="bg1"/>
              </a:solidFill>
              <a:latin typeface="Proxima Nova" charset="0"/>
              <a:ea typeface="Proxima Nova" charset="0"/>
              <a:cs typeface="Proxima Nova" charset="0"/>
            </a:endParaRPr>
          </a:p>
          <a:p>
            <a:pPr marL="457189" indent="-457189" defTabSz="1219140">
              <a:buFont typeface="Arial" charset="0"/>
              <a:buChar char="•"/>
              <a:defRPr/>
            </a:pPr>
            <a:r>
              <a:rPr lang="en-US" sz="2000" kern="0" dirty="0">
                <a:solidFill>
                  <a:schemeClr val="bg1"/>
                </a:solidFill>
                <a:latin typeface="Arial" charset="0"/>
                <a:ea typeface="Arial" charset="0"/>
                <a:cs typeface="Arial" charset="0"/>
              </a:rPr>
              <a:t>An overwhelming majority (71%) say EPA should work with Congress and local business owners to draft a new rule that protects the environment and the economy</a:t>
            </a:r>
          </a:p>
          <a:p>
            <a:pPr marL="457189" indent="-457189" defTabSz="1219140">
              <a:buFont typeface="Arial" charset="0"/>
              <a:buChar char="•"/>
              <a:defRPr/>
            </a:pPr>
            <a:endParaRPr lang="en-US" sz="2000" kern="0" dirty="0">
              <a:solidFill>
                <a:schemeClr val="bg1"/>
              </a:solidFill>
              <a:latin typeface="Arial" charset="0"/>
              <a:ea typeface="Arial" charset="0"/>
              <a:cs typeface="Arial" charset="0"/>
            </a:endParaRPr>
          </a:p>
          <a:p>
            <a:pPr marL="457189" indent="-457189" defTabSz="1219140">
              <a:buFont typeface="Arial" charset="0"/>
              <a:buChar char="•"/>
              <a:defRPr/>
            </a:pPr>
            <a:r>
              <a:rPr lang="en-US" sz="2000" kern="0" dirty="0" smtClean="0">
                <a:solidFill>
                  <a:schemeClr val="bg1"/>
                </a:solidFill>
                <a:latin typeface="Arial" charset="0"/>
                <a:ea typeface="Arial" charset="0"/>
                <a:cs typeface="Arial" charset="0"/>
              </a:rPr>
              <a:t>Over half </a:t>
            </a:r>
            <a:r>
              <a:rPr lang="en-US" sz="2000" kern="0" dirty="0">
                <a:solidFill>
                  <a:schemeClr val="bg1"/>
                </a:solidFill>
                <a:latin typeface="Arial" charset="0"/>
                <a:ea typeface="Arial" charset="0"/>
                <a:cs typeface="Arial" charset="0"/>
              </a:rPr>
              <a:t>say water quality should be regulated by </a:t>
            </a:r>
            <a:r>
              <a:rPr lang="en-US" sz="2000" kern="0" dirty="0" smtClean="0">
                <a:solidFill>
                  <a:schemeClr val="bg1"/>
                </a:solidFill>
                <a:latin typeface="Arial" charset="0"/>
                <a:ea typeface="Arial" charset="0"/>
                <a:cs typeface="Arial" charset="0"/>
              </a:rPr>
              <a:t>state </a:t>
            </a:r>
            <a:r>
              <a:rPr lang="en-US" sz="2000" kern="0" dirty="0">
                <a:solidFill>
                  <a:schemeClr val="bg1"/>
                </a:solidFill>
                <a:latin typeface="Arial" charset="0"/>
                <a:ea typeface="Arial" charset="0"/>
                <a:cs typeface="Arial" charset="0"/>
              </a:rPr>
              <a:t>or local </a:t>
            </a:r>
            <a:r>
              <a:rPr lang="en-US" sz="2000" kern="0" dirty="0" smtClean="0">
                <a:solidFill>
                  <a:schemeClr val="bg1"/>
                </a:solidFill>
                <a:latin typeface="Arial" charset="0"/>
                <a:ea typeface="Arial" charset="0"/>
                <a:cs typeface="Arial" charset="0"/>
              </a:rPr>
              <a:t>government</a:t>
            </a:r>
          </a:p>
          <a:p>
            <a:pPr marL="457189" indent="-457189" defTabSz="1219140">
              <a:buFont typeface="Arial" charset="0"/>
              <a:buChar char="•"/>
              <a:defRPr/>
            </a:pPr>
            <a:endParaRPr lang="en-US" sz="2000" kern="0" dirty="0">
              <a:solidFill>
                <a:schemeClr val="bg1"/>
              </a:solidFill>
              <a:latin typeface="Arial" charset="0"/>
              <a:ea typeface="Arial" charset="0"/>
              <a:cs typeface="Arial" charset="0"/>
            </a:endParaRPr>
          </a:p>
          <a:p>
            <a:pPr marL="457189" indent="-457189" defTabSz="1219140">
              <a:buFont typeface="Arial" charset="0"/>
              <a:buChar char="•"/>
              <a:defRPr/>
            </a:pPr>
            <a:r>
              <a:rPr lang="en-US" sz="2000" kern="0" dirty="0" smtClean="0">
                <a:solidFill>
                  <a:schemeClr val="bg1"/>
                </a:solidFill>
                <a:latin typeface="Arial" charset="0"/>
                <a:ea typeface="Arial" charset="0"/>
                <a:cs typeface="Arial" charset="0"/>
              </a:rPr>
              <a:t>Majority </a:t>
            </a:r>
            <a:r>
              <a:rPr lang="en-US" sz="2000" kern="0" dirty="0">
                <a:solidFill>
                  <a:schemeClr val="bg1"/>
                </a:solidFill>
                <a:latin typeface="Arial" charset="0"/>
                <a:ea typeface="Arial" charset="0"/>
                <a:cs typeface="Arial" charset="0"/>
              </a:rPr>
              <a:t>of voters say businesses that directly utilize land should be trusted to </a:t>
            </a:r>
            <a:r>
              <a:rPr lang="en-US" sz="2000" kern="0" dirty="0" smtClean="0">
                <a:solidFill>
                  <a:schemeClr val="bg1"/>
                </a:solidFill>
                <a:latin typeface="Arial" charset="0"/>
                <a:ea typeface="Arial" charset="0"/>
                <a:cs typeface="Arial" charset="0"/>
              </a:rPr>
              <a:t>make </a:t>
            </a:r>
            <a:r>
              <a:rPr lang="en-US" sz="2000" kern="0" dirty="0">
                <a:solidFill>
                  <a:schemeClr val="bg1"/>
                </a:solidFill>
                <a:latin typeface="Arial" charset="0"/>
                <a:ea typeface="Arial" charset="0"/>
                <a:cs typeface="Arial" charset="0"/>
              </a:rPr>
              <a:t>the right environmental decisions</a:t>
            </a:r>
          </a:p>
          <a:p>
            <a:pPr marL="457189" indent="-457189" defTabSz="1219140">
              <a:buFont typeface="Arial" charset="0"/>
              <a:buChar char="•"/>
              <a:defRPr/>
            </a:pPr>
            <a:endParaRPr lang="en-US" sz="2000" kern="0" dirty="0" smtClean="0">
              <a:solidFill>
                <a:schemeClr val="bg1"/>
              </a:solidFill>
              <a:latin typeface="Arial" charset="0"/>
              <a:ea typeface="Arial" charset="0"/>
              <a:cs typeface="Arial" charset="0"/>
            </a:endParaRPr>
          </a:p>
          <a:p>
            <a:pPr marL="457189" indent="-457189" defTabSz="1219140">
              <a:buFont typeface="Arial" charset="0"/>
              <a:buChar char="•"/>
              <a:defRPr/>
            </a:pPr>
            <a:r>
              <a:rPr lang="en-US" sz="2000" kern="0" dirty="0" smtClean="0">
                <a:solidFill>
                  <a:schemeClr val="bg1"/>
                </a:solidFill>
                <a:latin typeface="Arial" charset="0"/>
                <a:ea typeface="Arial" charset="0"/>
                <a:cs typeface="Arial" charset="0"/>
              </a:rPr>
              <a:t>Overwhelming agreement  </a:t>
            </a:r>
            <a:r>
              <a:rPr lang="en-US" sz="2000" kern="0" dirty="0">
                <a:solidFill>
                  <a:schemeClr val="bg1"/>
                </a:solidFill>
                <a:latin typeface="Arial" charset="0"/>
                <a:ea typeface="Arial" charset="0"/>
                <a:cs typeface="Arial" charset="0"/>
              </a:rPr>
              <a:t>it is possible to protect the environment while also protecting American jobs and </a:t>
            </a:r>
            <a:r>
              <a:rPr lang="en-US" sz="2000" kern="0" dirty="0" smtClean="0">
                <a:solidFill>
                  <a:schemeClr val="bg1"/>
                </a:solidFill>
                <a:latin typeface="Arial" charset="0"/>
                <a:ea typeface="Arial" charset="0"/>
                <a:cs typeface="Arial" charset="0"/>
              </a:rPr>
              <a:t>businesses</a:t>
            </a:r>
          </a:p>
          <a:p>
            <a:pPr marL="457189" indent="-457189" defTabSz="1219140">
              <a:buFont typeface="Arial" charset="0"/>
              <a:buChar char="•"/>
              <a:defRPr/>
            </a:pPr>
            <a:endParaRPr lang="en-US" sz="2000" kern="0" dirty="0">
              <a:solidFill>
                <a:schemeClr val="bg1"/>
              </a:solidFill>
              <a:latin typeface="Arial" charset="0"/>
              <a:ea typeface="Arial" charset="0"/>
              <a:cs typeface="Arial" charset="0"/>
            </a:endParaRPr>
          </a:p>
          <a:p>
            <a:pPr marL="457189" indent="-457189" defTabSz="1219140">
              <a:buFont typeface="Arial" charset="0"/>
              <a:buChar char="•"/>
              <a:defRPr/>
            </a:pPr>
            <a:endParaRPr lang="en-US" sz="1600" kern="0" dirty="0">
              <a:solidFill>
                <a:schemeClr val="bg1"/>
              </a:solidFill>
              <a:latin typeface="Arial" charset="0"/>
              <a:ea typeface="Arial" charset="0"/>
              <a:cs typeface="Arial" charset="0"/>
            </a:endParaRPr>
          </a:p>
          <a:p>
            <a:pPr marL="457189" indent="-457189" defTabSz="1219140">
              <a:buFont typeface="Arial" charset="0"/>
              <a:buChar char="•"/>
              <a:defRPr/>
            </a:pPr>
            <a:r>
              <a:rPr lang="en-US" sz="2000" kern="0" dirty="0">
                <a:solidFill>
                  <a:schemeClr val="bg1"/>
                </a:solidFill>
                <a:latin typeface="Arial" charset="0"/>
                <a:ea typeface="Arial" charset="0"/>
                <a:cs typeface="Arial" charset="0"/>
              </a:rPr>
              <a:t>Strong majorities predict WOTUS would </a:t>
            </a:r>
            <a:r>
              <a:rPr lang="en-US" sz="2000" kern="0" dirty="0" smtClean="0">
                <a:solidFill>
                  <a:schemeClr val="bg1"/>
                </a:solidFill>
                <a:latin typeface="Arial" charset="0"/>
                <a:ea typeface="Arial" charset="0"/>
                <a:cs typeface="Arial" charset="0"/>
              </a:rPr>
              <a:t>cause business </a:t>
            </a:r>
            <a:r>
              <a:rPr lang="en-US" sz="2000" kern="0" dirty="0">
                <a:solidFill>
                  <a:schemeClr val="bg1"/>
                </a:solidFill>
                <a:latin typeface="Arial" charset="0"/>
                <a:ea typeface="Arial" charset="0"/>
                <a:cs typeface="Arial" charset="0"/>
              </a:rPr>
              <a:t>operation costs, as well as </a:t>
            </a:r>
            <a:r>
              <a:rPr lang="en-US" sz="2000" kern="0" dirty="0" smtClean="0">
                <a:solidFill>
                  <a:schemeClr val="bg1"/>
                </a:solidFill>
                <a:latin typeface="Arial" charset="0"/>
                <a:ea typeface="Arial" charset="0"/>
                <a:cs typeface="Arial" charset="0"/>
              </a:rPr>
              <a:t>consumer food </a:t>
            </a:r>
            <a:r>
              <a:rPr lang="en-US" sz="2000" kern="0" dirty="0">
                <a:solidFill>
                  <a:schemeClr val="bg1"/>
                </a:solidFill>
                <a:latin typeface="Arial" charset="0"/>
                <a:ea typeface="Arial" charset="0"/>
                <a:cs typeface="Arial" charset="0"/>
              </a:rPr>
              <a:t>and electricity prices to increase.</a:t>
            </a:r>
          </a:p>
          <a:p>
            <a:pPr marL="457189" indent="-457189" defTabSz="1219140">
              <a:buFont typeface="Arial" charset="0"/>
              <a:buChar char="•"/>
              <a:defRPr/>
            </a:pPr>
            <a:endParaRPr lang="en-US" sz="1600" kern="0" dirty="0">
              <a:solidFill>
                <a:schemeClr val="bg1"/>
              </a:solidFill>
              <a:latin typeface="Proxima Nova" charset="0"/>
              <a:ea typeface="Proxima Nova" charset="0"/>
              <a:cs typeface="Proxima Nova" charset="0"/>
            </a:endParaRPr>
          </a:p>
          <a:p>
            <a:pPr marL="457189" indent="-457189" defTabSz="1219140">
              <a:buFont typeface="Arial" charset="0"/>
              <a:buChar char="•"/>
              <a:defRPr/>
            </a:pPr>
            <a:endParaRPr lang="en-US" sz="1200" kern="0" dirty="0" smtClean="0">
              <a:solidFill>
                <a:schemeClr val="bg1"/>
              </a:solidFill>
              <a:latin typeface="Proxima Nova" charset="0"/>
              <a:ea typeface="Proxima Nova" charset="0"/>
              <a:cs typeface="Proxima Nova" charset="0"/>
            </a:endParaRPr>
          </a:p>
          <a:p>
            <a:pPr marL="457189" indent="-457189" defTabSz="1219140">
              <a:buFont typeface="Arial" charset="0"/>
              <a:buChar char="•"/>
              <a:defRPr/>
            </a:pPr>
            <a:endParaRPr lang="en-US" sz="1200" kern="0" dirty="0">
              <a:solidFill>
                <a:schemeClr val="bg1"/>
              </a:solidFill>
              <a:latin typeface="Proxima Nova" charset="0"/>
              <a:ea typeface="Proxima Nova" charset="0"/>
              <a:cs typeface="Proxima Nova" charset="0"/>
            </a:endParaRPr>
          </a:p>
          <a:p>
            <a:pPr defTabSz="1219140">
              <a:defRPr/>
            </a:pPr>
            <a:r>
              <a:rPr lang="en-US" sz="1100" b="1" i="1" kern="0" dirty="0">
                <a:solidFill>
                  <a:schemeClr val="bg1"/>
                </a:solidFill>
                <a:latin typeface="Proxima Nova" charset="0"/>
                <a:ea typeface="Proxima Nova" charset="0"/>
                <a:cs typeface="Proxima Nova" charset="0"/>
              </a:rPr>
              <a:t>Methodology:</a:t>
            </a:r>
          </a:p>
          <a:p>
            <a:pPr defTabSz="1219140">
              <a:defRPr/>
            </a:pPr>
            <a:r>
              <a:rPr lang="en-US" sz="1100" i="1" kern="0" dirty="0">
                <a:solidFill>
                  <a:schemeClr val="bg1"/>
                </a:solidFill>
                <a:latin typeface="Proxima Nova" charset="0"/>
                <a:ea typeface="Proxima Nova" charset="0"/>
                <a:cs typeface="Proxima Nova" charset="0"/>
              </a:rPr>
              <a:t>Morning Consult, on behalf of the </a:t>
            </a:r>
            <a:r>
              <a:rPr lang="en-US" sz="1100" i="1" kern="0" dirty="0" smtClean="0">
                <a:solidFill>
                  <a:schemeClr val="bg1"/>
                </a:solidFill>
                <a:latin typeface="Proxima Nova" charset="0"/>
                <a:ea typeface="Proxima Nova" charset="0"/>
                <a:cs typeface="Proxima Nova" charset="0"/>
              </a:rPr>
              <a:t>Waters Advocacy Coalition, </a:t>
            </a:r>
            <a:r>
              <a:rPr lang="en-US" sz="1100" i="1" kern="0" dirty="0">
                <a:solidFill>
                  <a:schemeClr val="bg1"/>
                </a:solidFill>
                <a:latin typeface="Proxima Nova" charset="0"/>
                <a:ea typeface="Proxima Nova" charset="0"/>
                <a:cs typeface="Proxima Nova" charset="0"/>
              </a:rPr>
              <a:t>conducted an online survey of 1,993 registered voters from September 26 </a:t>
            </a:r>
            <a:r>
              <a:rPr lang="mr-IN" sz="1100" i="1" kern="0" dirty="0">
                <a:solidFill>
                  <a:schemeClr val="bg1"/>
                </a:solidFill>
                <a:latin typeface="Proxima Nova" charset="0"/>
                <a:ea typeface="Proxima Nova" charset="0"/>
                <a:cs typeface="Proxima Nova" charset="0"/>
              </a:rPr>
              <a:t>–</a:t>
            </a:r>
            <a:r>
              <a:rPr lang="en-US" sz="1100" i="1" kern="0" dirty="0">
                <a:solidFill>
                  <a:schemeClr val="bg1"/>
                </a:solidFill>
                <a:latin typeface="Proxima Nova" charset="0"/>
                <a:ea typeface="Proxima Nova" charset="0"/>
                <a:cs typeface="Proxima Nova" charset="0"/>
              </a:rPr>
              <a:t> September 28, 2017. Results from the full survey have a margin of error of +/- 2%.</a:t>
            </a:r>
          </a:p>
        </p:txBody>
      </p:sp>
    </p:spTree>
    <p:extLst>
      <p:ext uri="{BB962C8B-B14F-4D97-AF65-F5344CB8AC3E}">
        <p14:creationId xmlns:p14="http://schemas.microsoft.com/office/powerpoint/2010/main" val="1392249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168"/>
            <a:ext cx="12192000" cy="6858000"/>
          </a:xfrm>
          <a:prstGeom prst="rect">
            <a:avLst/>
          </a:prstGeom>
          <a:solidFill>
            <a:srgbClr val="2B2B2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5" name="Text Box 116"/>
          <p:cNvSpPr txBox="1">
            <a:spLocks noChangeArrowheads="1"/>
          </p:cNvSpPr>
          <p:nvPr/>
        </p:nvSpPr>
        <p:spPr bwMode="auto">
          <a:xfrm>
            <a:off x="266154" y="32084"/>
            <a:ext cx="11781467" cy="68941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457189" indent="-457189" algn="just" defTabSz="1219140">
              <a:buFont typeface="Arial" charset="0"/>
              <a:buChar char="•"/>
              <a:defRPr/>
            </a:pPr>
            <a:endParaRPr lang="en-US" sz="1200" kern="0" dirty="0" smtClean="0">
              <a:solidFill>
                <a:schemeClr val="bg1"/>
              </a:solidFill>
              <a:latin typeface="Arial" charset="0"/>
              <a:ea typeface="Arial" charset="0"/>
              <a:cs typeface="Arial" charset="0"/>
            </a:endParaRPr>
          </a:p>
          <a:p>
            <a:pPr algn="just"/>
            <a:r>
              <a:rPr lang="en-US" sz="1400" b="1" u="sng" dirty="0">
                <a:solidFill>
                  <a:schemeClr val="bg1"/>
                </a:solidFill>
                <a:latin typeface="Arial" charset="0"/>
                <a:ea typeface="Arial" charset="0"/>
                <a:cs typeface="Arial" charset="0"/>
              </a:rPr>
              <a:t>There is a Middle Ground, and Voters Want It</a:t>
            </a:r>
            <a:endParaRPr lang="en-US" sz="1400" u="sng" dirty="0">
              <a:solidFill>
                <a:schemeClr val="bg1"/>
              </a:solidFill>
              <a:latin typeface="Arial" charset="0"/>
              <a:ea typeface="Arial" charset="0"/>
              <a:cs typeface="Arial" charset="0"/>
            </a:endParaRPr>
          </a:p>
          <a:p>
            <a:pPr algn="just"/>
            <a:r>
              <a:rPr lang="en-US" sz="1400" dirty="0">
                <a:solidFill>
                  <a:schemeClr val="bg1"/>
                </a:solidFill>
                <a:latin typeface="Arial" charset="0"/>
                <a:ea typeface="Arial" charset="0"/>
                <a:cs typeface="Arial" charset="0"/>
              </a:rPr>
              <a:t>Messages are extremely effective at decreasing support for WOTUS overall, though voters still support the rule by a 7-point margin on the second ballot. However, support for re-writing the rule is strong </a:t>
            </a:r>
            <a:endParaRPr lang="en-US" sz="1400" dirty="0" smtClean="0">
              <a:solidFill>
                <a:schemeClr val="bg1"/>
              </a:solidFill>
              <a:latin typeface="Arial" charset="0"/>
              <a:ea typeface="Arial" charset="0"/>
              <a:cs typeface="Arial" charset="0"/>
            </a:endParaRPr>
          </a:p>
          <a:p>
            <a:pPr algn="ctr"/>
            <a:r>
              <a:rPr lang="en-US" sz="1400" dirty="0" smtClean="0">
                <a:solidFill>
                  <a:schemeClr val="bg1"/>
                </a:solidFill>
                <a:latin typeface="Arial" charset="0"/>
                <a:ea typeface="Arial" charset="0"/>
                <a:cs typeface="Arial" charset="0"/>
              </a:rPr>
              <a:t>71</a:t>
            </a:r>
            <a:r>
              <a:rPr lang="en-US" sz="1400" dirty="0">
                <a:solidFill>
                  <a:schemeClr val="bg1"/>
                </a:solidFill>
                <a:latin typeface="Arial" charset="0"/>
                <a:ea typeface="Arial" charset="0"/>
                <a:cs typeface="Arial" charset="0"/>
              </a:rPr>
              <a:t>% agree the EPA should work with Congress and local business owners to draft a rule that protects the environment and the economy </a:t>
            </a:r>
          </a:p>
          <a:p>
            <a:pPr marL="457189" indent="-457189" algn="just" defTabSz="1219140">
              <a:buFont typeface="Arial" charset="0"/>
              <a:buChar char="•"/>
              <a:defRPr/>
            </a:pPr>
            <a:endParaRPr lang="en-US" sz="1400" kern="0" dirty="0">
              <a:solidFill>
                <a:schemeClr val="bg1"/>
              </a:solidFill>
              <a:latin typeface="Arial" charset="0"/>
              <a:ea typeface="Arial" charset="0"/>
              <a:cs typeface="Arial" charset="0"/>
            </a:endParaRPr>
          </a:p>
          <a:p>
            <a:pPr algn="just"/>
            <a:r>
              <a:rPr lang="en-US" sz="1400" b="1" u="sng" dirty="0">
                <a:solidFill>
                  <a:schemeClr val="bg1"/>
                </a:solidFill>
                <a:latin typeface="Arial" charset="0"/>
                <a:ea typeface="Arial" charset="0"/>
                <a:cs typeface="Arial" charset="0"/>
              </a:rPr>
              <a:t>Provide Examples of WOTUS Representing Government Overreach</a:t>
            </a:r>
            <a:endParaRPr lang="en-US" sz="1400" u="sng" dirty="0">
              <a:solidFill>
                <a:schemeClr val="bg1"/>
              </a:solidFill>
              <a:latin typeface="Arial" charset="0"/>
              <a:ea typeface="Arial" charset="0"/>
              <a:cs typeface="Arial" charset="0"/>
            </a:endParaRPr>
          </a:p>
          <a:p>
            <a:pPr algn="just"/>
            <a:r>
              <a:rPr lang="en-US" sz="1400" dirty="0">
                <a:solidFill>
                  <a:schemeClr val="bg1"/>
                </a:solidFill>
                <a:latin typeface="Arial" charset="0"/>
                <a:ea typeface="Arial" charset="0"/>
                <a:cs typeface="Arial" charset="0"/>
              </a:rPr>
              <a:t>When given a multitude of issues, the largest share of voters say they are concerned whether they can trust government to act in the public interest (88% concerned). </a:t>
            </a:r>
            <a:r>
              <a:rPr lang="en-US" sz="1400" dirty="0" smtClean="0">
                <a:solidFill>
                  <a:schemeClr val="bg1"/>
                </a:solidFill>
                <a:latin typeface="Arial" charset="0"/>
                <a:ea typeface="Arial" charset="0"/>
                <a:cs typeface="Arial" charset="0"/>
              </a:rPr>
              <a:t>This </a:t>
            </a:r>
            <a:r>
              <a:rPr lang="en-US" sz="1400" dirty="0">
                <a:solidFill>
                  <a:schemeClr val="bg1"/>
                </a:solidFill>
                <a:latin typeface="Arial" charset="0"/>
                <a:ea typeface="Arial" charset="0"/>
                <a:cs typeface="Arial" charset="0"/>
              </a:rPr>
              <a:t>indicates a substantial distrust in government that crosses demographic barriers, including party, age and income. </a:t>
            </a:r>
          </a:p>
          <a:p>
            <a:pPr algn="just"/>
            <a:r>
              <a:rPr lang="en-US" sz="1400" dirty="0">
                <a:solidFill>
                  <a:schemeClr val="bg1"/>
                </a:solidFill>
                <a:latin typeface="Arial" charset="0"/>
                <a:ea typeface="Arial" charset="0"/>
                <a:cs typeface="Arial" charset="0"/>
              </a:rPr>
              <a:t> </a:t>
            </a:r>
          </a:p>
          <a:p>
            <a:pPr algn="just"/>
            <a:r>
              <a:rPr lang="en-US" sz="1400" dirty="0">
                <a:solidFill>
                  <a:schemeClr val="bg1"/>
                </a:solidFill>
                <a:latin typeface="Arial" charset="0"/>
                <a:ea typeface="Arial" charset="0"/>
                <a:cs typeface="Arial" charset="0"/>
              </a:rPr>
              <a:t>Furthermore, when given examples of how WOTUS would impact farmers specifically </a:t>
            </a:r>
            <a:r>
              <a:rPr lang="en-US" sz="1400" dirty="0" smtClean="0">
                <a:solidFill>
                  <a:schemeClr val="bg1"/>
                </a:solidFill>
                <a:latin typeface="Arial" charset="0"/>
                <a:ea typeface="Arial" charset="0"/>
                <a:cs typeface="Arial" charset="0"/>
              </a:rPr>
              <a:t>(that under WOTUS, a farmer would be required to get </a:t>
            </a:r>
            <a:r>
              <a:rPr lang="en-US" sz="1400" dirty="0">
                <a:solidFill>
                  <a:schemeClr val="bg1"/>
                </a:solidFill>
                <a:latin typeface="Arial" charset="0"/>
                <a:ea typeface="Arial" charset="0"/>
                <a:cs typeface="Arial" charset="0"/>
              </a:rPr>
              <a:t>a permit to plow land, change a field from one crop to another), strong majorities say these are instances of government overreach. It is likely parallel examples from small business owners, utility companies, other stakeholder groups, etc. would inspire a similar reaction. Coupled with the stated distrust in government, concrete examples of WOTUS overreach allow voters to understand an otherwise complicated issue. </a:t>
            </a:r>
            <a:endParaRPr lang="en-US" sz="1400" kern="0" dirty="0">
              <a:solidFill>
                <a:schemeClr val="bg1"/>
              </a:solidFill>
              <a:latin typeface="Arial" charset="0"/>
              <a:ea typeface="Arial" charset="0"/>
              <a:cs typeface="Arial" charset="0"/>
            </a:endParaRPr>
          </a:p>
          <a:p>
            <a:pPr algn="just"/>
            <a:endParaRPr lang="en-US" sz="1400" kern="0" dirty="0" smtClean="0">
              <a:solidFill>
                <a:schemeClr val="bg1"/>
              </a:solidFill>
              <a:latin typeface="Arial" charset="0"/>
              <a:ea typeface="Arial" charset="0"/>
              <a:cs typeface="Arial" charset="0"/>
            </a:endParaRPr>
          </a:p>
          <a:p>
            <a:pPr algn="just"/>
            <a:r>
              <a:rPr lang="en-US" sz="1400" b="1" u="sng" dirty="0">
                <a:solidFill>
                  <a:schemeClr val="bg1"/>
                </a:solidFill>
                <a:latin typeface="Arial" charset="0"/>
                <a:ea typeface="Arial" charset="0"/>
                <a:cs typeface="Arial" charset="0"/>
              </a:rPr>
              <a:t>WOTUS is Too Broad, Complicated and Americans Deserve Better </a:t>
            </a:r>
            <a:endParaRPr lang="en-US" sz="1400" u="sng" dirty="0">
              <a:solidFill>
                <a:schemeClr val="bg1"/>
              </a:solidFill>
              <a:latin typeface="Arial" charset="0"/>
              <a:ea typeface="Arial" charset="0"/>
              <a:cs typeface="Arial" charset="0"/>
            </a:endParaRPr>
          </a:p>
          <a:p>
            <a:pPr algn="just"/>
            <a:r>
              <a:rPr lang="en-US" sz="1400" dirty="0">
                <a:solidFill>
                  <a:schemeClr val="bg1"/>
                </a:solidFill>
                <a:latin typeface="Arial" charset="0"/>
                <a:ea typeface="Arial" charset="0"/>
                <a:cs typeface="Arial" charset="0"/>
              </a:rPr>
              <a:t>For the likely the same reasoning above (distrust in government at all-time high), the following message was second most effective:</a:t>
            </a:r>
          </a:p>
          <a:p>
            <a:pPr algn="just"/>
            <a:r>
              <a:rPr lang="en-US" sz="1400" i="1" dirty="0">
                <a:solidFill>
                  <a:schemeClr val="bg1"/>
                </a:solidFill>
                <a:latin typeface="Arial" charset="0"/>
                <a:ea typeface="Arial" charset="0"/>
                <a:cs typeface="Arial" charset="0"/>
              </a:rPr>
              <a:t>“The 2015 WOTUS rule was too vague. Americans deserve common-sense rules that don’t require teams of consultants and lawyers to navigate a federal maze of regulations</a:t>
            </a:r>
            <a:r>
              <a:rPr lang="en-US" sz="1400" i="1" dirty="0" smtClean="0">
                <a:solidFill>
                  <a:schemeClr val="bg1"/>
                </a:solidFill>
                <a:latin typeface="Arial" charset="0"/>
                <a:ea typeface="Arial" charset="0"/>
                <a:cs typeface="Arial" charset="0"/>
              </a:rPr>
              <a:t>.”</a:t>
            </a:r>
          </a:p>
          <a:p>
            <a:endParaRPr lang="en-US" sz="1400" b="1" dirty="0" smtClean="0">
              <a:solidFill>
                <a:schemeClr val="bg1"/>
              </a:solidFill>
            </a:endParaRPr>
          </a:p>
          <a:p>
            <a:r>
              <a:rPr lang="en-US" sz="1400" b="1" u="sng" dirty="0" smtClean="0">
                <a:solidFill>
                  <a:schemeClr val="bg1"/>
                </a:solidFill>
              </a:rPr>
              <a:t>WOTUS </a:t>
            </a:r>
            <a:r>
              <a:rPr lang="en-US" sz="1400" b="1" u="sng" dirty="0">
                <a:solidFill>
                  <a:schemeClr val="bg1"/>
                </a:solidFill>
              </a:rPr>
              <a:t>Will Lead to Increasing Food and Electricity Costs</a:t>
            </a:r>
            <a:endParaRPr lang="en-US" sz="1400" u="sng" dirty="0">
              <a:solidFill>
                <a:schemeClr val="bg1"/>
              </a:solidFill>
            </a:endParaRPr>
          </a:p>
          <a:p>
            <a:r>
              <a:rPr lang="en-US" sz="1400" dirty="0">
                <a:solidFill>
                  <a:schemeClr val="bg1"/>
                </a:solidFill>
              </a:rPr>
              <a:t>Strong majorities say they are concerned with the following:</a:t>
            </a:r>
          </a:p>
          <a:p>
            <a:pPr lvl="1"/>
            <a:r>
              <a:rPr lang="en-US" sz="1400" dirty="0">
                <a:solidFill>
                  <a:schemeClr val="bg1"/>
                </a:solidFill>
              </a:rPr>
              <a:t>The cost of everyday goods my family relies on (83%)</a:t>
            </a:r>
          </a:p>
          <a:p>
            <a:pPr lvl="1"/>
            <a:r>
              <a:rPr lang="en-US" sz="1400" dirty="0">
                <a:solidFill>
                  <a:schemeClr val="bg1"/>
                </a:solidFill>
              </a:rPr>
              <a:t>The cost of food (80%)</a:t>
            </a:r>
          </a:p>
          <a:p>
            <a:pPr lvl="1"/>
            <a:r>
              <a:rPr lang="en-US" sz="1400" dirty="0">
                <a:solidFill>
                  <a:schemeClr val="bg1"/>
                </a:solidFill>
              </a:rPr>
              <a:t>The cost of electricity (75%)</a:t>
            </a:r>
          </a:p>
          <a:p>
            <a:pPr algn="just"/>
            <a:endParaRPr lang="en-US" sz="1400" dirty="0">
              <a:solidFill>
                <a:schemeClr val="bg1"/>
              </a:solidFill>
              <a:latin typeface="Arial" charset="0"/>
              <a:ea typeface="Arial" charset="0"/>
              <a:cs typeface="Arial" charset="0"/>
            </a:endParaRPr>
          </a:p>
          <a:p>
            <a:pPr algn="just"/>
            <a:r>
              <a:rPr lang="en-US" sz="1400" b="1" u="sng" dirty="0" smtClean="0">
                <a:solidFill>
                  <a:schemeClr val="bg1"/>
                </a:solidFill>
                <a:latin typeface="Arial" charset="0"/>
                <a:ea typeface="Arial" charset="0"/>
                <a:cs typeface="Arial" charset="0"/>
              </a:rPr>
              <a:t>WOTUS </a:t>
            </a:r>
            <a:r>
              <a:rPr lang="en-US" sz="1400" b="1" u="sng" dirty="0">
                <a:solidFill>
                  <a:schemeClr val="bg1"/>
                </a:solidFill>
                <a:latin typeface="Arial" charset="0"/>
                <a:ea typeface="Arial" charset="0"/>
                <a:cs typeface="Arial" charset="0"/>
              </a:rPr>
              <a:t>Was Never Implemented, and Voters Still Satisfied with Water Quality</a:t>
            </a:r>
            <a:endParaRPr lang="en-US" sz="1400" u="sng" dirty="0">
              <a:solidFill>
                <a:schemeClr val="bg1"/>
              </a:solidFill>
              <a:latin typeface="Arial" charset="0"/>
              <a:ea typeface="Arial" charset="0"/>
              <a:cs typeface="Arial" charset="0"/>
            </a:endParaRPr>
          </a:p>
          <a:p>
            <a:pPr algn="just"/>
            <a:r>
              <a:rPr lang="en-US" sz="1400" dirty="0">
                <a:solidFill>
                  <a:schemeClr val="bg1"/>
                </a:solidFill>
                <a:latin typeface="Arial" charset="0"/>
                <a:ea typeface="Arial" charset="0"/>
                <a:cs typeface="Arial" charset="0"/>
              </a:rPr>
              <a:t>Majority (53%) say water quality in U.S. is good or excellent- and that is without WOTUS. Furthermore, the only message to out-perform the ‘1/3 of U.S. drinking water will be polluted’ is this</a:t>
            </a:r>
            <a:r>
              <a:rPr lang="en-US" sz="1400" dirty="0" smtClean="0">
                <a:solidFill>
                  <a:schemeClr val="bg1"/>
                </a:solidFill>
                <a:latin typeface="Arial" charset="0"/>
                <a:ea typeface="Arial" charset="0"/>
                <a:cs typeface="Arial" charset="0"/>
              </a:rPr>
              <a:t>: </a:t>
            </a:r>
            <a:r>
              <a:rPr lang="en-US" sz="1400" i="1" dirty="0" smtClean="0">
                <a:solidFill>
                  <a:schemeClr val="bg1"/>
                </a:solidFill>
                <a:latin typeface="Arial" charset="0"/>
                <a:ea typeface="Arial" charset="0"/>
                <a:cs typeface="Arial" charset="0"/>
              </a:rPr>
              <a:t>“</a:t>
            </a:r>
            <a:r>
              <a:rPr lang="en-US" sz="1400" i="1" dirty="0">
                <a:solidFill>
                  <a:schemeClr val="bg1"/>
                </a:solidFill>
                <a:latin typeface="Arial" charset="0"/>
                <a:ea typeface="Arial" charset="0"/>
                <a:cs typeface="Arial" charset="0"/>
              </a:rPr>
              <a:t>Because the WOTUS rules never went into effect, it has no effect on the quality of drinking water as it stands today.”</a:t>
            </a:r>
            <a:r>
              <a:rPr lang="en-US" sz="1400" dirty="0">
                <a:solidFill>
                  <a:schemeClr val="bg1"/>
                </a:solidFill>
                <a:latin typeface="Arial" charset="0"/>
                <a:ea typeface="Arial" charset="0"/>
                <a:cs typeface="Arial" charset="0"/>
              </a:rPr>
              <a:t>  </a:t>
            </a:r>
          </a:p>
          <a:p>
            <a:r>
              <a:rPr lang="en-US" sz="1200" b="1" dirty="0">
                <a:solidFill>
                  <a:schemeClr val="bg1"/>
                </a:solidFill>
                <a:latin typeface="Arial" charset="0"/>
                <a:ea typeface="Arial" charset="0"/>
                <a:cs typeface="Arial" charset="0"/>
              </a:rPr>
              <a:t> </a:t>
            </a:r>
            <a:endParaRPr lang="en-US" sz="1200" dirty="0">
              <a:solidFill>
                <a:schemeClr val="bg1"/>
              </a:solidFill>
              <a:latin typeface="Arial" charset="0"/>
              <a:ea typeface="Arial" charset="0"/>
              <a:cs typeface="Arial" charset="0"/>
            </a:endParaRPr>
          </a:p>
          <a:p>
            <a:r>
              <a:rPr lang="en-US" sz="1200" dirty="0">
                <a:solidFill>
                  <a:schemeClr val="bg1"/>
                </a:solidFill>
                <a:latin typeface="Arial" charset="0"/>
                <a:ea typeface="Arial" charset="0"/>
                <a:cs typeface="Arial" charset="0"/>
              </a:rPr>
              <a:t> </a:t>
            </a:r>
            <a:endParaRPr lang="en-US" sz="1400" kern="0" dirty="0">
              <a:solidFill>
                <a:schemeClr val="bg1"/>
              </a:solidFill>
              <a:latin typeface="Proxima Nova" charset="0"/>
              <a:ea typeface="Proxima Nova" charset="0"/>
              <a:cs typeface="Proxima Nova" charset="0"/>
            </a:endParaRPr>
          </a:p>
        </p:txBody>
      </p:sp>
    </p:spTree>
    <p:extLst>
      <p:ext uri="{BB962C8B-B14F-4D97-AF65-F5344CB8AC3E}">
        <p14:creationId xmlns:p14="http://schemas.microsoft.com/office/powerpoint/2010/main" val="1126878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
          </a:xfrm>
          <a:prstGeom prst="rect">
            <a:avLst/>
          </a:prstGeom>
          <a:solidFill>
            <a:srgbClr val="2B2B2B"/>
          </a:solidFill>
          <a:ln>
            <a:solidFill>
              <a:srgbClr val="2B2B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pic>
        <p:nvPicPr>
          <p:cNvPr id="3" name="Picture 2" descr="FB1_stacked2.png"/>
          <p:cNvPicPr>
            <a:picLocks noChangeAspect="1"/>
          </p:cNvPicPr>
          <p:nvPr/>
        </p:nvPicPr>
        <p:blipFill>
          <a:blip r:embed="rId2"/>
          <a:stretch>
            <a:fillRect/>
          </a:stretch>
        </p:blipFill>
        <p:spPr>
          <a:xfrm>
            <a:off x="1219199" y="1355924"/>
            <a:ext cx="9753600" cy="4876800"/>
          </a:xfrm>
          <a:prstGeom prst="rect">
            <a:avLst/>
          </a:prstGeom>
        </p:spPr>
      </p:pic>
      <p:sp>
        <p:nvSpPr>
          <p:cNvPr id="4" name="TextBox 3"/>
          <p:cNvSpPr txBox="1"/>
          <p:nvPr/>
        </p:nvSpPr>
        <p:spPr>
          <a:xfrm>
            <a:off x="1" y="135151"/>
            <a:ext cx="184731" cy="415498"/>
          </a:xfrm>
          <a:prstGeom prst="rect">
            <a:avLst/>
          </a:prstGeom>
          <a:noFill/>
        </p:spPr>
        <p:txBody>
          <a:bodyPr wrap="none" tIns="0" anchor="ctr">
            <a:spAutoFit/>
          </a:bodyPr>
          <a:lstStyle/>
          <a:p>
            <a:endParaRPr sz="2400"/>
          </a:p>
        </p:txBody>
      </p:sp>
      <p:sp>
        <p:nvSpPr>
          <p:cNvPr id="5" name="TextBox 4"/>
          <p:cNvSpPr txBox="1"/>
          <p:nvPr/>
        </p:nvSpPr>
        <p:spPr>
          <a:xfrm>
            <a:off x="466932" y="104373"/>
            <a:ext cx="11258210" cy="477054"/>
          </a:xfrm>
          <a:prstGeom prst="rect">
            <a:avLst/>
          </a:prstGeom>
          <a:noFill/>
        </p:spPr>
        <p:txBody>
          <a:bodyPr wrap="none" tIns="0" anchor="ctr">
            <a:spAutoFit/>
          </a:bodyPr>
          <a:lstStyle/>
          <a:p>
            <a:pPr algn="ctr">
              <a:defRPr sz="1100" b="1">
                <a:solidFill>
                  <a:srgbClr val="FFFFFF"/>
                </a:solidFill>
                <a:latin typeface="ProximaNova"/>
              </a:defRPr>
            </a:pPr>
            <a:r>
              <a:rPr lang="en-US" sz="1400" dirty="0" smtClean="0">
                <a:latin typeface="Proxima Nova" charset="0"/>
                <a:ea typeface="Proxima Nova" charset="0"/>
                <a:cs typeface="Proxima Nova" charset="0"/>
              </a:rPr>
              <a:t>When asked to rank issues related to public policy and policy makers, </a:t>
            </a:r>
            <a:r>
              <a:rPr lang="en-US" sz="1400" dirty="0">
                <a:latin typeface="Proxima Nova" charset="0"/>
                <a:ea typeface="Proxima Nova" charset="0"/>
                <a:cs typeface="Proxima Nova" charset="0"/>
              </a:rPr>
              <a:t>v</a:t>
            </a:r>
            <a:r>
              <a:rPr lang="en-US" sz="1400" dirty="0" smtClean="0">
                <a:latin typeface="Proxima Nova" charset="0"/>
                <a:ea typeface="Proxima Nova" charset="0"/>
                <a:cs typeface="Proxima Nova" charset="0"/>
              </a:rPr>
              <a:t>oters say they’re most concerned with government’s relationship </a:t>
            </a:r>
          </a:p>
          <a:p>
            <a:pPr algn="ctr">
              <a:defRPr sz="1100" b="1">
                <a:solidFill>
                  <a:srgbClr val="FFFFFF"/>
                </a:solidFill>
                <a:latin typeface="ProximaNova"/>
              </a:defRPr>
            </a:pPr>
            <a:r>
              <a:rPr lang="en-US" sz="1400" dirty="0">
                <a:latin typeface="Proxima Nova" charset="0"/>
                <a:ea typeface="Proxima Nova" charset="0"/>
                <a:cs typeface="Proxima Nova" charset="0"/>
              </a:rPr>
              <a:t>w</a:t>
            </a:r>
            <a:r>
              <a:rPr lang="en-US" sz="1400" dirty="0" smtClean="0">
                <a:latin typeface="Proxima Nova" charset="0"/>
                <a:ea typeface="Proxima Nova" charset="0"/>
                <a:cs typeface="Proxima Nova" charset="0"/>
              </a:rPr>
              <a:t>ith those they serve.</a:t>
            </a:r>
            <a:endParaRPr lang="en-US" sz="1400" dirty="0">
              <a:latin typeface="Proxima Nova" charset="0"/>
              <a:ea typeface="Proxima Nova" charset="0"/>
              <a:cs typeface="Proxima Nova" charset="0"/>
            </a:endParaRPr>
          </a:p>
        </p:txBody>
      </p:sp>
      <p:sp>
        <p:nvSpPr>
          <p:cNvPr id="6" name="TextBox 5"/>
          <p:cNvSpPr txBox="1"/>
          <p:nvPr/>
        </p:nvSpPr>
        <p:spPr>
          <a:xfrm>
            <a:off x="3965448" y="909364"/>
            <a:ext cx="4261102" cy="230832"/>
          </a:xfrm>
          <a:prstGeom prst="rect">
            <a:avLst/>
          </a:prstGeom>
          <a:noFill/>
        </p:spPr>
        <p:txBody>
          <a:bodyPr wrap="none" tIns="0" anchor="ctr">
            <a:spAutoFit/>
          </a:bodyPr>
          <a:lstStyle/>
          <a:p>
            <a:pPr algn="ctr">
              <a:defRPr sz="1100" b="0">
                <a:latin typeface="ProximaNova"/>
              </a:defRPr>
            </a:pPr>
            <a:r>
              <a:rPr sz="1200" i="1" dirty="0">
                <a:latin typeface="Proxima Nova" charset="0"/>
                <a:ea typeface="Proxima Nova" charset="0"/>
                <a:cs typeface="Proxima Nova" charset="0"/>
              </a:rPr>
              <a:t>How concerned are you, if at all, about the following issues?</a:t>
            </a:r>
          </a:p>
        </p:txBody>
      </p:sp>
      <p:pic>
        <p:nvPicPr>
          <p:cNvPr id="7" name="Picture 6" descr="MC-logo.png"/>
          <p:cNvPicPr>
            <a:picLocks noChangeAspect="1"/>
          </p:cNvPicPr>
          <p:nvPr/>
        </p:nvPicPr>
        <p:blipFill>
          <a:blip r:embed="rId3"/>
          <a:stretch>
            <a:fillRect/>
          </a:stretch>
        </p:blipFill>
        <p:spPr>
          <a:xfrm>
            <a:off x="250112" y="6357779"/>
            <a:ext cx="243840" cy="250109"/>
          </a:xfrm>
          <a:prstGeom prst="rect">
            <a:avLst/>
          </a:prstGeom>
        </p:spPr>
      </p:pic>
      <p:sp>
        <p:nvSpPr>
          <p:cNvPr id="8" name="TextBox 7"/>
          <p:cNvSpPr txBox="1"/>
          <p:nvPr/>
        </p:nvSpPr>
        <p:spPr>
          <a:xfrm>
            <a:off x="11752388" y="6536935"/>
            <a:ext cx="269625" cy="251287"/>
          </a:xfrm>
          <a:prstGeom prst="rect">
            <a:avLst/>
          </a:prstGeom>
          <a:noFill/>
        </p:spPr>
        <p:txBody>
          <a:bodyPr wrap="none" tIns="0" anchor="ctr">
            <a:spAutoFit/>
          </a:bodyPr>
          <a:lstStyle/>
          <a:p>
            <a:pPr algn="ctr">
              <a:defRPr sz="1000" b="0">
                <a:latin typeface="ProximaNova"/>
              </a:defRPr>
            </a:pPr>
            <a:r>
              <a:rPr lang="en-US" sz="1333" dirty="0"/>
              <a:t>1</a:t>
            </a:r>
            <a:endParaRPr sz="1333" dirty="0"/>
          </a:p>
        </p:txBody>
      </p:sp>
      <p:sp>
        <p:nvSpPr>
          <p:cNvPr id="9" name="Frame 8"/>
          <p:cNvSpPr/>
          <p:nvPr/>
        </p:nvSpPr>
        <p:spPr>
          <a:xfrm>
            <a:off x="1138136" y="2062264"/>
            <a:ext cx="9630383" cy="1132232"/>
          </a:xfrm>
          <a:prstGeom prst="frame">
            <a:avLst>
              <a:gd name="adj1" fmla="val 24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10593422" y="1809343"/>
            <a:ext cx="1598578" cy="261610"/>
          </a:xfrm>
          <a:prstGeom prst="rect">
            <a:avLst/>
          </a:prstGeom>
          <a:noFill/>
        </p:spPr>
        <p:txBody>
          <a:bodyPr wrap="square" rtlCol="0">
            <a:spAutoFit/>
          </a:bodyPr>
          <a:lstStyle/>
          <a:p>
            <a:pPr algn="ctr"/>
            <a:r>
              <a:rPr lang="en-US" sz="1100" smtClean="0">
                <a:latin typeface="Proxima Nova" charset="0"/>
                <a:ea typeface="Proxima Nova" charset="0"/>
                <a:cs typeface="Proxima Nova" charset="0"/>
              </a:rPr>
              <a:t>Total Concern</a:t>
            </a:r>
            <a:endParaRPr lang="en-US" sz="1100" dirty="0" smtClean="0">
              <a:latin typeface="Proxima Nova" charset="0"/>
              <a:ea typeface="Proxima Nova" charset="0"/>
              <a:cs typeface="Proxima Nova" charset="0"/>
            </a:endParaRPr>
          </a:p>
        </p:txBody>
      </p:sp>
      <p:sp>
        <p:nvSpPr>
          <p:cNvPr id="12" name="TextBox 11"/>
          <p:cNvSpPr txBox="1"/>
          <p:nvPr/>
        </p:nvSpPr>
        <p:spPr>
          <a:xfrm>
            <a:off x="10593422" y="2203832"/>
            <a:ext cx="1598578" cy="261610"/>
          </a:xfrm>
          <a:prstGeom prst="rect">
            <a:avLst/>
          </a:prstGeom>
          <a:noFill/>
        </p:spPr>
        <p:txBody>
          <a:bodyPr wrap="square" rtlCol="0">
            <a:spAutoFit/>
          </a:bodyPr>
          <a:lstStyle/>
          <a:p>
            <a:pPr algn="ctr"/>
            <a:r>
              <a:rPr lang="en-US" sz="1100" b="1" dirty="0" smtClean="0">
                <a:latin typeface="Proxima Nova" charset="0"/>
                <a:ea typeface="Proxima Nova" charset="0"/>
                <a:cs typeface="Proxima Nova" charset="0"/>
              </a:rPr>
              <a:t>88%</a:t>
            </a:r>
          </a:p>
        </p:txBody>
      </p:sp>
      <p:sp>
        <p:nvSpPr>
          <p:cNvPr id="13" name="TextBox 12"/>
          <p:cNvSpPr txBox="1"/>
          <p:nvPr/>
        </p:nvSpPr>
        <p:spPr>
          <a:xfrm>
            <a:off x="10593422" y="2787493"/>
            <a:ext cx="1598578" cy="261610"/>
          </a:xfrm>
          <a:prstGeom prst="rect">
            <a:avLst/>
          </a:prstGeom>
          <a:noFill/>
        </p:spPr>
        <p:txBody>
          <a:bodyPr wrap="square" rtlCol="0">
            <a:spAutoFit/>
          </a:bodyPr>
          <a:lstStyle/>
          <a:p>
            <a:pPr algn="ctr"/>
            <a:r>
              <a:rPr lang="en-US" sz="1100" b="1" dirty="0" smtClean="0">
                <a:latin typeface="Proxima Nova" charset="0"/>
                <a:ea typeface="Proxima Nova" charset="0"/>
                <a:cs typeface="Proxima Nova" charset="0"/>
              </a:rPr>
              <a:t>86%</a:t>
            </a:r>
          </a:p>
        </p:txBody>
      </p:sp>
      <p:sp>
        <p:nvSpPr>
          <p:cNvPr id="14" name="TextBox 13"/>
          <p:cNvSpPr txBox="1"/>
          <p:nvPr/>
        </p:nvSpPr>
        <p:spPr>
          <a:xfrm>
            <a:off x="10599905" y="3362529"/>
            <a:ext cx="1598578" cy="261610"/>
          </a:xfrm>
          <a:prstGeom prst="rect">
            <a:avLst/>
          </a:prstGeom>
          <a:noFill/>
        </p:spPr>
        <p:txBody>
          <a:bodyPr wrap="square" rtlCol="0">
            <a:spAutoFit/>
          </a:bodyPr>
          <a:lstStyle/>
          <a:p>
            <a:pPr algn="ctr"/>
            <a:r>
              <a:rPr lang="en-US" sz="1100" dirty="0" smtClean="0">
                <a:latin typeface="Proxima Nova" charset="0"/>
                <a:ea typeface="Proxima Nova" charset="0"/>
                <a:cs typeface="Proxima Nova" charset="0"/>
              </a:rPr>
              <a:t>83%</a:t>
            </a:r>
          </a:p>
        </p:txBody>
      </p:sp>
      <p:sp>
        <p:nvSpPr>
          <p:cNvPr id="15" name="TextBox 14"/>
          <p:cNvSpPr txBox="1"/>
          <p:nvPr/>
        </p:nvSpPr>
        <p:spPr>
          <a:xfrm>
            <a:off x="10599905" y="3925826"/>
            <a:ext cx="1598578" cy="261610"/>
          </a:xfrm>
          <a:prstGeom prst="rect">
            <a:avLst/>
          </a:prstGeom>
          <a:noFill/>
        </p:spPr>
        <p:txBody>
          <a:bodyPr wrap="square" rtlCol="0">
            <a:spAutoFit/>
          </a:bodyPr>
          <a:lstStyle/>
          <a:p>
            <a:pPr algn="ctr"/>
            <a:r>
              <a:rPr lang="en-US" sz="1100" dirty="0" smtClean="0">
                <a:latin typeface="Proxima Nova" charset="0"/>
                <a:ea typeface="Proxima Nova" charset="0"/>
                <a:cs typeface="Proxima Nova" charset="0"/>
              </a:rPr>
              <a:t>85%</a:t>
            </a:r>
          </a:p>
        </p:txBody>
      </p:sp>
      <p:sp>
        <p:nvSpPr>
          <p:cNvPr id="16" name="TextBox 15"/>
          <p:cNvSpPr txBox="1"/>
          <p:nvPr/>
        </p:nvSpPr>
        <p:spPr>
          <a:xfrm>
            <a:off x="10599905" y="4526445"/>
            <a:ext cx="1598578" cy="261610"/>
          </a:xfrm>
          <a:prstGeom prst="rect">
            <a:avLst/>
          </a:prstGeom>
          <a:noFill/>
        </p:spPr>
        <p:txBody>
          <a:bodyPr wrap="square" rtlCol="0">
            <a:spAutoFit/>
          </a:bodyPr>
          <a:lstStyle/>
          <a:p>
            <a:pPr algn="ctr"/>
            <a:r>
              <a:rPr lang="en-US" sz="1100" dirty="0" smtClean="0">
                <a:latin typeface="Proxima Nova" charset="0"/>
                <a:ea typeface="Proxima Nova" charset="0"/>
                <a:cs typeface="Proxima Nova" charset="0"/>
              </a:rPr>
              <a:t>80%</a:t>
            </a:r>
          </a:p>
        </p:txBody>
      </p:sp>
      <p:sp>
        <p:nvSpPr>
          <p:cNvPr id="17" name="TextBox 16"/>
          <p:cNvSpPr txBox="1"/>
          <p:nvPr/>
        </p:nvSpPr>
        <p:spPr>
          <a:xfrm>
            <a:off x="10599905" y="5095635"/>
            <a:ext cx="1598578" cy="261610"/>
          </a:xfrm>
          <a:prstGeom prst="rect">
            <a:avLst/>
          </a:prstGeom>
          <a:noFill/>
        </p:spPr>
        <p:txBody>
          <a:bodyPr wrap="square" rtlCol="0">
            <a:spAutoFit/>
          </a:bodyPr>
          <a:lstStyle/>
          <a:p>
            <a:pPr algn="ctr"/>
            <a:r>
              <a:rPr lang="en-US" sz="1100" dirty="0" smtClean="0">
                <a:latin typeface="Proxima Nova" charset="0"/>
                <a:ea typeface="Proxima Nova" charset="0"/>
                <a:cs typeface="Proxima Nova" charset="0"/>
              </a:rPr>
              <a:t>77%</a:t>
            </a:r>
          </a:p>
        </p:txBody>
      </p:sp>
      <p:sp>
        <p:nvSpPr>
          <p:cNvPr id="18" name="TextBox 17"/>
          <p:cNvSpPr txBox="1"/>
          <p:nvPr/>
        </p:nvSpPr>
        <p:spPr>
          <a:xfrm>
            <a:off x="10599905" y="5678650"/>
            <a:ext cx="1598578" cy="261610"/>
          </a:xfrm>
          <a:prstGeom prst="rect">
            <a:avLst/>
          </a:prstGeom>
          <a:noFill/>
        </p:spPr>
        <p:txBody>
          <a:bodyPr wrap="square" rtlCol="0">
            <a:spAutoFit/>
          </a:bodyPr>
          <a:lstStyle/>
          <a:p>
            <a:pPr algn="ctr"/>
            <a:r>
              <a:rPr lang="en-US" sz="1100" dirty="0" smtClean="0">
                <a:latin typeface="Proxima Nova" charset="0"/>
                <a:ea typeface="Proxima Nova" charset="0"/>
                <a:cs typeface="Proxima Nova" charset="0"/>
              </a:rPr>
              <a:t>78%</a:t>
            </a:r>
          </a:p>
        </p:txBody>
      </p:sp>
    </p:spTree>
    <p:extLst>
      <p:ext uri="{BB962C8B-B14F-4D97-AF65-F5344CB8AC3E}">
        <p14:creationId xmlns:p14="http://schemas.microsoft.com/office/powerpoint/2010/main" val="1091496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
          </a:xfrm>
          <a:prstGeom prst="rect">
            <a:avLst/>
          </a:prstGeom>
          <a:solidFill>
            <a:srgbClr val="2B2B2B"/>
          </a:solidFill>
          <a:ln>
            <a:solidFill>
              <a:srgbClr val="2B2B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4" name="TextBox 3"/>
          <p:cNvSpPr txBox="1"/>
          <p:nvPr/>
        </p:nvSpPr>
        <p:spPr>
          <a:xfrm>
            <a:off x="1" y="135151"/>
            <a:ext cx="184731" cy="415498"/>
          </a:xfrm>
          <a:prstGeom prst="rect">
            <a:avLst/>
          </a:prstGeom>
          <a:noFill/>
        </p:spPr>
        <p:txBody>
          <a:bodyPr wrap="none" tIns="0" anchor="ctr">
            <a:spAutoFit/>
          </a:bodyPr>
          <a:lstStyle/>
          <a:p>
            <a:endParaRPr sz="2400"/>
          </a:p>
        </p:txBody>
      </p:sp>
      <p:sp>
        <p:nvSpPr>
          <p:cNvPr id="5" name="TextBox 4"/>
          <p:cNvSpPr txBox="1"/>
          <p:nvPr/>
        </p:nvSpPr>
        <p:spPr>
          <a:xfrm>
            <a:off x="2535631" y="212095"/>
            <a:ext cx="7120860" cy="261610"/>
          </a:xfrm>
          <a:prstGeom prst="rect">
            <a:avLst/>
          </a:prstGeom>
          <a:noFill/>
        </p:spPr>
        <p:txBody>
          <a:bodyPr wrap="none" tIns="0" anchor="ctr">
            <a:spAutoFit/>
          </a:bodyPr>
          <a:lstStyle/>
          <a:p>
            <a:pPr algn="ctr">
              <a:defRPr sz="1100" b="1">
                <a:solidFill>
                  <a:srgbClr val="FFFFFF"/>
                </a:solidFill>
                <a:latin typeface="ProximaNova"/>
              </a:defRPr>
            </a:pPr>
            <a:r>
              <a:rPr lang="en-US" sz="1400" dirty="0" smtClean="0">
                <a:latin typeface="Proxima Nova" charset="0"/>
                <a:ea typeface="Proxima Nova" charset="0"/>
                <a:cs typeface="Proxima Nova" charset="0"/>
              </a:rPr>
              <a:t>Seven in ten voters (71%) are concerned that government regulations are too complex.</a:t>
            </a:r>
            <a:endParaRPr lang="en-US" sz="1400" dirty="0">
              <a:latin typeface="Proxima Nova" charset="0"/>
              <a:ea typeface="Proxima Nova" charset="0"/>
              <a:cs typeface="Proxima Nova" charset="0"/>
            </a:endParaRPr>
          </a:p>
        </p:txBody>
      </p:sp>
      <p:sp>
        <p:nvSpPr>
          <p:cNvPr id="6" name="TextBox 5"/>
          <p:cNvSpPr txBox="1"/>
          <p:nvPr/>
        </p:nvSpPr>
        <p:spPr>
          <a:xfrm>
            <a:off x="3971058" y="909364"/>
            <a:ext cx="4249881" cy="230832"/>
          </a:xfrm>
          <a:prstGeom prst="rect">
            <a:avLst/>
          </a:prstGeom>
          <a:noFill/>
        </p:spPr>
        <p:txBody>
          <a:bodyPr wrap="none" tIns="0" anchor="ctr">
            <a:spAutoFit/>
          </a:bodyPr>
          <a:lstStyle/>
          <a:p>
            <a:pPr algn="ctr">
              <a:defRPr sz="1100" b="0">
                <a:latin typeface="ProximaNova"/>
              </a:defRPr>
            </a:pPr>
            <a:r>
              <a:rPr sz="1200" i="1" dirty="0">
                <a:latin typeface="Proxima Nova" charset="0"/>
                <a:ea typeface="Proxima Nova" charset="0"/>
                <a:cs typeface="Proxima Nova" charset="0"/>
              </a:rPr>
              <a:t>How concerned are you, if at all, about the following issues?</a:t>
            </a:r>
          </a:p>
        </p:txBody>
      </p:sp>
      <p:pic>
        <p:nvPicPr>
          <p:cNvPr id="7" name="Picture 6" descr="MC-logo.png"/>
          <p:cNvPicPr>
            <a:picLocks noChangeAspect="1"/>
          </p:cNvPicPr>
          <p:nvPr/>
        </p:nvPicPr>
        <p:blipFill>
          <a:blip r:embed="rId2"/>
          <a:stretch>
            <a:fillRect/>
          </a:stretch>
        </p:blipFill>
        <p:spPr>
          <a:xfrm>
            <a:off x="250112" y="6357779"/>
            <a:ext cx="243840" cy="250109"/>
          </a:xfrm>
          <a:prstGeom prst="rect">
            <a:avLst/>
          </a:prstGeom>
        </p:spPr>
      </p:pic>
      <p:sp>
        <p:nvSpPr>
          <p:cNvPr id="8" name="TextBox 7"/>
          <p:cNvSpPr txBox="1"/>
          <p:nvPr/>
        </p:nvSpPr>
        <p:spPr>
          <a:xfrm>
            <a:off x="11744373" y="6536935"/>
            <a:ext cx="285656" cy="251287"/>
          </a:xfrm>
          <a:prstGeom prst="rect">
            <a:avLst/>
          </a:prstGeom>
          <a:noFill/>
        </p:spPr>
        <p:txBody>
          <a:bodyPr wrap="none" tIns="0" anchor="ctr">
            <a:spAutoFit/>
          </a:bodyPr>
          <a:lstStyle/>
          <a:p>
            <a:pPr algn="ctr">
              <a:defRPr sz="1000" b="0">
                <a:latin typeface="ProximaNova"/>
              </a:defRPr>
            </a:pPr>
            <a:r>
              <a:rPr lang="en-US" sz="1333" dirty="0" smtClean="0"/>
              <a:t>2</a:t>
            </a:r>
            <a:endParaRPr sz="1333" dirty="0"/>
          </a:p>
        </p:txBody>
      </p:sp>
      <p:sp>
        <p:nvSpPr>
          <p:cNvPr id="12" name="TextBox 11"/>
          <p:cNvSpPr txBox="1"/>
          <p:nvPr/>
        </p:nvSpPr>
        <p:spPr>
          <a:xfrm>
            <a:off x="10593422" y="2223288"/>
            <a:ext cx="1598578" cy="261610"/>
          </a:xfrm>
          <a:prstGeom prst="rect">
            <a:avLst/>
          </a:prstGeom>
          <a:noFill/>
        </p:spPr>
        <p:txBody>
          <a:bodyPr wrap="square" rtlCol="0">
            <a:spAutoFit/>
          </a:bodyPr>
          <a:lstStyle/>
          <a:p>
            <a:pPr algn="ctr"/>
            <a:r>
              <a:rPr lang="en-US" sz="1100" dirty="0" smtClean="0">
                <a:latin typeface="Proxima Nova" charset="0"/>
                <a:ea typeface="Proxima Nova" charset="0"/>
                <a:cs typeface="Proxima Nova" charset="0"/>
              </a:rPr>
              <a:t>74%</a:t>
            </a:r>
          </a:p>
        </p:txBody>
      </p:sp>
      <p:sp>
        <p:nvSpPr>
          <p:cNvPr id="13" name="TextBox 12"/>
          <p:cNvSpPr txBox="1"/>
          <p:nvPr/>
        </p:nvSpPr>
        <p:spPr>
          <a:xfrm>
            <a:off x="10593422" y="2806949"/>
            <a:ext cx="1598578" cy="261610"/>
          </a:xfrm>
          <a:prstGeom prst="rect">
            <a:avLst/>
          </a:prstGeom>
          <a:noFill/>
        </p:spPr>
        <p:txBody>
          <a:bodyPr wrap="square" rtlCol="0">
            <a:spAutoFit/>
          </a:bodyPr>
          <a:lstStyle/>
          <a:p>
            <a:pPr algn="ctr"/>
            <a:r>
              <a:rPr lang="en-US" sz="1100" dirty="0" smtClean="0">
                <a:latin typeface="Proxima Nova" charset="0"/>
                <a:ea typeface="Proxima Nova" charset="0"/>
                <a:cs typeface="Proxima Nova" charset="0"/>
              </a:rPr>
              <a:t>77%</a:t>
            </a:r>
          </a:p>
        </p:txBody>
      </p:sp>
      <p:sp>
        <p:nvSpPr>
          <p:cNvPr id="14" name="TextBox 13"/>
          <p:cNvSpPr txBox="1"/>
          <p:nvPr/>
        </p:nvSpPr>
        <p:spPr>
          <a:xfrm>
            <a:off x="10599905" y="3383363"/>
            <a:ext cx="1598578" cy="261610"/>
          </a:xfrm>
          <a:prstGeom prst="rect">
            <a:avLst/>
          </a:prstGeom>
          <a:noFill/>
        </p:spPr>
        <p:txBody>
          <a:bodyPr wrap="square" rtlCol="0">
            <a:spAutoFit/>
          </a:bodyPr>
          <a:lstStyle/>
          <a:p>
            <a:pPr algn="ctr"/>
            <a:r>
              <a:rPr lang="en-US" sz="1100" dirty="0" smtClean="0">
                <a:latin typeface="Proxima Nova" charset="0"/>
                <a:ea typeface="Proxima Nova" charset="0"/>
                <a:cs typeface="Proxima Nova" charset="0"/>
              </a:rPr>
              <a:t>75%</a:t>
            </a:r>
          </a:p>
        </p:txBody>
      </p:sp>
      <p:sp>
        <p:nvSpPr>
          <p:cNvPr id="15" name="TextBox 14"/>
          <p:cNvSpPr txBox="1"/>
          <p:nvPr/>
        </p:nvSpPr>
        <p:spPr>
          <a:xfrm>
            <a:off x="10599905" y="3945282"/>
            <a:ext cx="1598578" cy="261610"/>
          </a:xfrm>
          <a:prstGeom prst="rect">
            <a:avLst/>
          </a:prstGeom>
          <a:noFill/>
        </p:spPr>
        <p:txBody>
          <a:bodyPr wrap="square" rtlCol="0">
            <a:spAutoFit/>
          </a:bodyPr>
          <a:lstStyle/>
          <a:p>
            <a:pPr algn="ctr"/>
            <a:r>
              <a:rPr lang="en-US" sz="1100" dirty="0" smtClean="0">
                <a:latin typeface="Proxima Nova" charset="0"/>
                <a:ea typeface="Proxima Nova" charset="0"/>
                <a:cs typeface="Proxima Nova" charset="0"/>
              </a:rPr>
              <a:t>79%</a:t>
            </a:r>
          </a:p>
        </p:txBody>
      </p:sp>
      <p:sp>
        <p:nvSpPr>
          <p:cNvPr id="16" name="TextBox 15"/>
          <p:cNvSpPr txBox="1"/>
          <p:nvPr/>
        </p:nvSpPr>
        <p:spPr>
          <a:xfrm>
            <a:off x="10599905" y="4545901"/>
            <a:ext cx="1598578" cy="261610"/>
          </a:xfrm>
          <a:prstGeom prst="rect">
            <a:avLst/>
          </a:prstGeom>
          <a:noFill/>
        </p:spPr>
        <p:txBody>
          <a:bodyPr wrap="square" rtlCol="0">
            <a:spAutoFit/>
          </a:bodyPr>
          <a:lstStyle/>
          <a:p>
            <a:pPr algn="ctr"/>
            <a:r>
              <a:rPr lang="en-US" sz="1100" b="1" dirty="0" smtClean="0">
                <a:latin typeface="Proxima Nova" charset="0"/>
                <a:ea typeface="Proxima Nova" charset="0"/>
                <a:cs typeface="Proxima Nova" charset="0"/>
              </a:rPr>
              <a:t>71%</a:t>
            </a:r>
          </a:p>
        </p:txBody>
      </p:sp>
      <p:sp>
        <p:nvSpPr>
          <p:cNvPr id="17" name="TextBox 16"/>
          <p:cNvSpPr txBox="1"/>
          <p:nvPr/>
        </p:nvSpPr>
        <p:spPr>
          <a:xfrm>
            <a:off x="10599905" y="5115091"/>
            <a:ext cx="1598578" cy="261610"/>
          </a:xfrm>
          <a:prstGeom prst="rect">
            <a:avLst/>
          </a:prstGeom>
          <a:noFill/>
        </p:spPr>
        <p:txBody>
          <a:bodyPr wrap="square" rtlCol="0">
            <a:spAutoFit/>
          </a:bodyPr>
          <a:lstStyle/>
          <a:p>
            <a:pPr algn="ctr"/>
            <a:r>
              <a:rPr lang="en-US" sz="1100" dirty="0" smtClean="0">
                <a:latin typeface="Proxima Nova" charset="0"/>
                <a:ea typeface="Proxima Nova" charset="0"/>
                <a:cs typeface="Proxima Nova" charset="0"/>
              </a:rPr>
              <a:t>63%</a:t>
            </a:r>
          </a:p>
        </p:txBody>
      </p:sp>
      <p:sp>
        <p:nvSpPr>
          <p:cNvPr id="18" name="TextBox 17"/>
          <p:cNvSpPr txBox="1"/>
          <p:nvPr/>
        </p:nvSpPr>
        <p:spPr>
          <a:xfrm>
            <a:off x="10580449" y="5698106"/>
            <a:ext cx="1598578" cy="261610"/>
          </a:xfrm>
          <a:prstGeom prst="rect">
            <a:avLst/>
          </a:prstGeom>
          <a:noFill/>
        </p:spPr>
        <p:txBody>
          <a:bodyPr wrap="square" rtlCol="0">
            <a:spAutoFit/>
          </a:bodyPr>
          <a:lstStyle/>
          <a:p>
            <a:pPr algn="ctr"/>
            <a:r>
              <a:rPr lang="en-US" sz="1100" dirty="0" smtClean="0">
                <a:latin typeface="Proxima Nova" charset="0"/>
                <a:ea typeface="Proxima Nova" charset="0"/>
                <a:cs typeface="Proxima Nova" charset="0"/>
              </a:rPr>
              <a:t>50%</a:t>
            </a:r>
          </a:p>
        </p:txBody>
      </p:sp>
      <p:pic>
        <p:nvPicPr>
          <p:cNvPr id="19" name="Picture 18" descr="FB1_stacked1.png"/>
          <p:cNvPicPr>
            <a:picLocks noChangeAspect="1"/>
          </p:cNvPicPr>
          <p:nvPr/>
        </p:nvPicPr>
        <p:blipFill>
          <a:blip r:embed="rId3"/>
          <a:stretch>
            <a:fillRect/>
          </a:stretch>
        </p:blipFill>
        <p:spPr>
          <a:xfrm>
            <a:off x="1248383" y="1385107"/>
            <a:ext cx="9753600" cy="4876800"/>
          </a:xfrm>
          <a:prstGeom prst="rect">
            <a:avLst/>
          </a:prstGeom>
        </p:spPr>
      </p:pic>
      <p:sp>
        <p:nvSpPr>
          <p:cNvPr id="20" name="TextBox 19"/>
          <p:cNvSpPr txBox="1"/>
          <p:nvPr/>
        </p:nvSpPr>
        <p:spPr>
          <a:xfrm>
            <a:off x="10583694" y="1809343"/>
            <a:ext cx="1598578" cy="261610"/>
          </a:xfrm>
          <a:prstGeom prst="rect">
            <a:avLst/>
          </a:prstGeom>
          <a:noFill/>
        </p:spPr>
        <p:txBody>
          <a:bodyPr wrap="square" rtlCol="0">
            <a:spAutoFit/>
          </a:bodyPr>
          <a:lstStyle/>
          <a:p>
            <a:pPr algn="ctr"/>
            <a:r>
              <a:rPr lang="en-US" sz="1100" smtClean="0">
                <a:latin typeface="Proxima Nova" charset="0"/>
                <a:ea typeface="Proxima Nova" charset="0"/>
                <a:cs typeface="Proxima Nova" charset="0"/>
              </a:rPr>
              <a:t>Total Concern</a:t>
            </a:r>
            <a:endParaRPr lang="en-US" sz="1100" dirty="0" smtClean="0">
              <a:latin typeface="Proxima Nova" charset="0"/>
              <a:ea typeface="Proxima Nova" charset="0"/>
              <a:cs typeface="Proxima Nova" charset="0"/>
            </a:endParaRPr>
          </a:p>
        </p:txBody>
      </p:sp>
      <p:sp>
        <p:nvSpPr>
          <p:cNvPr id="21" name="Frame 20"/>
          <p:cNvSpPr/>
          <p:nvPr/>
        </p:nvSpPr>
        <p:spPr>
          <a:xfrm>
            <a:off x="1167320" y="4416759"/>
            <a:ext cx="9601200" cy="496554"/>
          </a:xfrm>
          <a:prstGeom prst="frame">
            <a:avLst>
              <a:gd name="adj1" fmla="val 24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35246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
          </a:xfrm>
          <a:prstGeom prst="rect">
            <a:avLst/>
          </a:prstGeom>
          <a:solidFill>
            <a:srgbClr val="2B2B2B"/>
          </a:solidFill>
          <a:ln>
            <a:solidFill>
              <a:srgbClr val="2B2B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pic>
        <p:nvPicPr>
          <p:cNvPr id="3" name="Picture 2" descr="FB4_stacked.png"/>
          <p:cNvPicPr>
            <a:picLocks noChangeAspect="1"/>
          </p:cNvPicPr>
          <p:nvPr/>
        </p:nvPicPr>
        <p:blipFill>
          <a:blip r:embed="rId2"/>
          <a:stretch>
            <a:fillRect/>
          </a:stretch>
        </p:blipFill>
        <p:spPr>
          <a:xfrm>
            <a:off x="1219199" y="1355924"/>
            <a:ext cx="9753600" cy="4876800"/>
          </a:xfrm>
          <a:prstGeom prst="rect">
            <a:avLst/>
          </a:prstGeom>
        </p:spPr>
      </p:pic>
      <p:sp>
        <p:nvSpPr>
          <p:cNvPr id="4" name="TextBox 3"/>
          <p:cNvSpPr txBox="1"/>
          <p:nvPr/>
        </p:nvSpPr>
        <p:spPr>
          <a:xfrm>
            <a:off x="1" y="135151"/>
            <a:ext cx="184731" cy="415498"/>
          </a:xfrm>
          <a:prstGeom prst="rect">
            <a:avLst/>
          </a:prstGeom>
          <a:noFill/>
        </p:spPr>
        <p:txBody>
          <a:bodyPr wrap="none" tIns="0" anchor="ctr">
            <a:spAutoFit/>
          </a:bodyPr>
          <a:lstStyle/>
          <a:p>
            <a:endParaRPr sz="2400"/>
          </a:p>
        </p:txBody>
      </p:sp>
      <p:sp>
        <p:nvSpPr>
          <p:cNvPr id="5" name="TextBox 4"/>
          <p:cNvSpPr txBox="1"/>
          <p:nvPr/>
        </p:nvSpPr>
        <p:spPr>
          <a:xfrm>
            <a:off x="2498720" y="212095"/>
            <a:ext cx="7194598" cy="261610"/>
          </a:xfrm>
          <a:prstGeom prst="rect">
            <a:avLst/>
          </a:prstGeom>
          <a:noFill/>
        </p:spPr>
        <p:txBody>
          <a:bodyPr wrap="none" tIns="0" anchor="ctr">
            <a:spAutoFit/>
          </a:bodyPr>
          <a:lstStyle/>
          <a:p>
            <a:pPr algn="ctr">
              <a:defRPr sz="1100" b="1">
                <a:solidFill>
                  <a:srgbClr val="FFFFFF"/>
                </a:solidFill>
                <a:latin typeface="ProximaNova"/>
              </a:defRPr>
            </a:pPr>
            <a:r>
              <a:rPr lang="en-US" sz="1400" dirty="0" smtClean="0">
                <a:latin typeface="Proxima Nova" charset="0"/>
                <a:ea typeface="Proxima Nova" charset="0"/>
                <a:cs typeface="Proxima Nova" charset="0"/>
              </a:rPr>
              <a:t>Over half (53%) say water quality should be regulated by state or local government. </a:t>
            </a:r>
            <a:endParaRPr lang="en-US" sz="1400" dirty="0">
              <a:latin typeface="Proxima Nova" charset="0"/>
              <a:ea typeface="Proxima Nova" charset="0"/>
              <a:cs typeface="Proxima Nova" charset="0"/>
            </a:endParaRPr>
          </a:p>
        </p:txBody>
      </p:sp>
      <p:sp>
        <p:nvSpPr>
          <p:cNvPr id="6" name="TextBox 5"/>
          <p:cNvSpPr txBox="1"/>
          <p:nvPr/>
        </p:nvSpPr>
        <p:spPr>
          <a:xfrm>
            <a:off x="2909068" y="909364"/>
            <a:ext cx="6373860" cy="230832"/>
          </a:xfrm>
          <a:prstGeom prst="rect">
            <a:avLst/>
          </a:prstGeom>
          <a:noFill/>
        </p:spPr>
        <p:txBody>
          <a:bodyPr wrap="none" tIns="0" anchor="ctr">
            <a:spAutoFit/>
          </a:bodyPr>
          <a:lstStyle/>
          <a:p>
            <a:pPr algn="ctr">
              <a:defRPr sz="1100" b="0">
                <a:latin typeface="ProximaNova"/>
              </a:defRPr>
            </a:pPr>
            <a:r>
              <a:rPr sz="1200" i="1" dirty="0">
                <a:latin typeface="Proxima Nova" charset="0"/>
                <a:ea typeface="Proxima Nova" charset="0"/>
                <a:cs typeface="Proxima Nova" charset="0"/>
              </a:rPr>
              <a:t>Which level of government should be most responsible for regulating each of the following?</a:t>
            </a:r>
          </a:p>
        </p:txBody>
      </p:sp>
      <p:pic>
        <p:nvPicPr>
          <p:cNvPr id="7" name="Picture 6" descr="MC-logo.png"/>
          <p:cNvPicPr>
            <a:picLocks noChangeAspect="1"/>
          </p:cNvPicPr>
          <p:nvPr/>
        </p:nvPicPr>
        <p:blipFill>
          <a:blip r:embed="rId3"/>
          <a:stretch>
            <a:fillRect/>
          </a:stretch>
        </p:blipFill>
        <p:spPr>
          <a:xfrm>
            <a:off x="250112" y="6357779"/>
            <a:ext cx="243840" cy="250109"/>
          </a:xfrm>
          <a:prstGeom prst="rect">
            <a:avLst/>
          </a:prstGeom>
        </p:spPr>
      </p:pic>
      <p:sp>
        <p:nvSpPr>
          <p:cNvPr id="8" name="TextBox 7"/>
          <p:cNvSpPr txBox="1"/>
          <p:nvPr/>
        </p:nvSpPr>
        <p:spPr>
          <a:xfrm>
            <a:off x="11747579" y="6536935"/>
            <a:ext cx="279244" cy="251287"/>
          </a:xfrm>
          <a:prstGeom prst="rect">
            <a:avLst/>
          </a:prstGeom>
          <a:noFill/>
        </p:spPr>
        <p:txBody>
          <a:bodyPr wrap="none" tIns="0" anchor="ctr">
            <a:spAutoFit/>
          </a:bodyPr>
          <a:lstStyle/>
          <a:p>
            <a:pPr algn="ctr">
              <a:defRPr sz="1000" b="0">
                <a:latin typeface="ProximaNova"/>
              </a:defRPr>
            </a:pPr>
            <a:r>
              <a:rPr lang="en-US" sz="1333" dirty="0" smtClean="0"/>
              <a:t>3</a:t>
            </a:r>
            <a:endParaRPr sz="1333" dirty="0"/>
          </a:p>
        </p:txBody>
      </p:sp>
      <p:sp>
        <p:nvSpPr>
          <p:cNvPr id="9" name="Frame 8"/>
          <p:cNvSpPr/>
          <p:nvPr/>
        </p:nvSpPr>
        <p:spPr>
          <a:xfrm>
            <a:off x="2909068" y="3550994"/>
            <a:ext cx="7859452" cy="496554"/>
          </a:xfrm>
          <a:prstGeom prst="frame">
            <a:avLst>
              <a:gd name="adj1" fmla="val 24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80833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
          </a:xfrm>
          <a:prstGeom prst="rect">
            <a:avLst/>
          </a:prstGeom>
          <a:solidFill>
            <a:srgbClr val="2B2B2B"/>
          </a:solidFill>
          <a:ln>
            <a:solidFill>
              <a:srgbClr val="2B2B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pic>
        <p:nvPicPr>
          <p:cNvPr id="3" name="Picture 2" descr="FB8.png"/>
          <p:cNvPicPr>
            <a:picLocks noChangeAspect="1"/>
          </p:cNvPicPr>
          <p:nvPr/>
        </p:nvPicPr>
        <p:blipFill>
          <a:blip r:embed="rId2"/>
          <a:stretch>
            <a:fillRect/>
          </a:stretch>
        </p:blipFill>
        <p:spPr>
          <a:xfrm>
            <a:off x="1219199" y="1268377"/>
            <a:ext cx="9753600" cy="4876800"/>
          </a:xfrm>
          <a:prstGeom prst="rect">
            <a:avLst/>
          </a:prstGeom>
        </p:spPr>
      </p:pic>
      <p:sp>
        <p:nvSpPr>
          <p:cNvPr id="4" name="TextBox 3"/>
          <p:cNvSpPr txBox="1"/>
          <p:nvPr/>
        </p:nvSpPr>
        <p:spPr>
          <a:xfrm>
            <a:off x="1" y="135151"/>
            <a:ext cx="184731" cy="415498"/>
          </a:xfrm>
          <a:prstGeom prst="rect">
            <a:avLst/>
          </a:prstGeom>
          <a:noFill/>
        </p:spPr>
        <p:txBody>
          <a:bodyPr wrap="none" tIns="0" anchor="ctr">
            <a:spAutoFit/>
          </a:bodyPr>
          <a:lstStyle/>
          <a:p>
            <a:endParaRPr sz="2400"/>
          </a:p>
        </p:txBody>
      </p:sp>
      <p:sp>
        <p:nvSpPr>
          <p:cNvPr id="5" name="TextBox 4"/>
          <p:cNvSpPr txBox="1"/>
          <p:nvPr/>
        </p:nvSpPr>
        <p:spPr>
          <a:xfrm>
            <a:off x="1428724" y="73600"/>
            <a:ext cx="9334607" cy="538609"/>
          </a:xfrm>
          <a:prstGeom prst="rect">
            <a:avLst/>
          </a:prstGeom>
          <a:noFill/>
        </p:spPr>
        <p:txBody>
          <a:bodyPr wrap="none" tIns="0" anchor="ctr">
            <a:spAutoFit/>
          </a:bodyPr>
          <a:lstStyle/>
          <a:p>
            <a:pPr algn="ctr">
              <a:defRPr sz="900" b="1">
                <a:solidFill>
                  <a:srgbClr val="FFFFFF"/>
                </a:solidFill>
                <a:latin typeface="ProximaNova"/>
              </a:defRPr>
            </a:pPr>
            <a:r>
              <a:rPr lang="en-US" sz="1600" dirty="0" smtClean="0">
                <a:latin typeface="Proxima Nova" charset="0"/>
                <a:ea typeface="Proxima Nova" charset="0"/>
                <a:cs typeface="Proxima Nova" charset="0"/>
              </a:rPr>
              <a:t>By 23-point margin, majority of voters say businesses that directly utilize land </a:t>
            </a:r>
            <a:r>
              <a:rPr lang="en-US" sz="1600" i="1" dirty="0" smtClean="0">
                <a:latin typeface="Proxima Nova" charset="0"/>
                <a:ea typeface="Proxima Nova" charset="0"/>
                <a:cs typeface="Proxima Nova" charset="0"/>
              </a:rPr>
              <a:t>should be trusted </a:t>
            </a:r>
            <a:r>
              <a:rPr lang="en-US" sz="1600" dirty="0" smtClean="0">
                <a:latin typeface="Proxima Nova" charset="0"/>
                <a:ea typeface="Proxima Nova" charset="0"/>
                <a:cs typeface="Proxima Nova" charset="0"/>
              </a:rPr>
              <a:t>to </a:t>
            </a:r>
          </a:p>
          <a:p>
            <a:pPr algn="ctr">
              <a:defRPr sz="900" b="1">
                <a:solidFill>
                  <a:srgbClr val="FFFFFF"/>
                </a:solidFill>
                <a:latin typeface="ProximaNova"/>
              </a:defRPr>
            </a:pPr>
            <a:r>
              <a:rPr lang="en-US" sz="1600" dirty="0">
                <a:latin typeface="Proxima Nova" charset="0"/>
                <a:ea typeface="Proxima Nova" charset="0"/>
                <a:cs typeface="Proxima Nova" charset="0"/>
              </a:rPr>
              <a:t>m</a:t>
            </a:r>
            <a:r>
              <a:rPr lang="en-US" sz="1600" dirty="0" smtClean="0">
                <a:latin typeface="Proxima Nova" charset="0"/>
                <a:ea typeface="Proxima Nova" charset="0"/>
                <a:cs typeface="Proxima Nova" charset="0"/>
              </a:rPr>
              <a:t>ake the right environmental decisions. </a:t>
            </a:r>
            <a:endParaRPr lang="en-US" sz="1600" dirty="0">
              <a:latin typeface="Proxima Nova" charset="0"/>
              <a:ea typeface="Proxima Nova" charset="0"/>
              <a:cs typeface="Proxima Nova" charset="0"/>
            </a:endParaRPr>
          </a:p>
        </p:txBody>
      </p:sp>
      <p:sp>
        <p:nvSpPr>
          <p:cNvPr id="6" name="TextBox 5"/>
          <p:cNvSpPr txBox="1"/>
          <p:nvPr/>
        </p:nvSpPr>
        <p:spPr>
          <a:xfrm>
            <a:off x="1066739" y="817031"/>
            <a:ext cx="10058523" cy="415498"/>
          </a:xfrm>
          <a:prstGeom prst="rect">
            <a:avLst/>
          </a:prstGeom>
          <a:noFill/>
        </p:spPr>
        <p:txBody>
          <a:bodyPr wrap="none" tIns="0" anchor="ctr">
            <a:spAutoFit/>
          </a:bodyPr>
          <a:lstStyle/>
          <a:p>
            <a:pPr algn="ctr">
              <a:defRPr sz="800" b="0">
                <a:latin typeface="ProximaNova"/>
              </a:defRPr>
            </a:pPr>
            <a:r>
              <a:rPr sz="1200" i="1" dirty="0">
                <a:latin typeface="Proxima Nova" charset="0"/>
                <a:ea typeface="Proxima Nova" charset="0"/>
                <a:cs typeface="Proxima Nova" charset="0"/>
              </a:rPr>
              <a:t>Which of the following statements comes closest to your view, even if neither is exactly right? Generally, when it comes to businesses that directly</a:t>
            </a:r>
            <a:br>
              <a:rPr sz="1200" i="1" dirty="0">
                <a:latin typeface="Proxima Nova" charset="0"/>
                <a:ea typeface="Proxima Nova" charset="0"/>
                <a:cs typeface="Proxima Nova" charset="0"/>
              </a:rPr>
            </a:br>
            <a:r>
              <a:rPr sz="1200" i="1" dirty="0">
                <a:latin typeface="Proxima Nova" charset="0"/>
                <a:ea typeface="Proxima Nova" charset="0"/>
                <a:cs typeface="Proxima Nova" charset="0"/>
              </a:rPr>
              <a:t>utilize land, such as farmers, home builders and utility companies...</a:t>
            </a:r>
          </a:p>
        </p:txBody>
      </p:sp>
      <p:pic>
        <p:nvPicPr>
          <p:cNvPr id="7" name="Picture 6" descr="MC-logo.png"/>
          <p:cNvPicPr>
            <a:picLocks noChangeAspect="1"/>
          </p:cNvPicPr>
          <p:nvPr/>
        </p:nvPicPr>
        <p:blipFill>
          <a:blip r:embed="rId3"/>
          <a:stretch>
            <a:fillRect/>
          </a:stretch>
        </p:blipFill>
        <p:spPr>
          <a:xfrm>
            <a:off x="250112" y="6357779"/>
            <a:ext cx="243840" cy="250109"/>
          </a:xfrm>
          <a:prstGeom prst="rect">
            <a:avLst/>
          </a:prstGeom>
        </p:spPr>
      </p:pic>
      <p:sp>
        <p:nvSpPr>
          <p:cNvPr id="8" name="TextBox 7"/>
          <p:cNvSpPr txBox="1"/>
          <p:nvPr/>
        </p:nvSpPr>
        <p:spPr>
          <a:xfrm>
            <a:off x="11746777" y="6536935"/>
            <a:ext cx="280847" cy="251287"/>
          </a:xfrm>
          <a:prstGeom prst="rect">
            <a:avLst/>
          </a:prstGeom>
          <a:noFill/>
        </p:spPr>
        <p:txBody>
          <a:bodyPr wrap="none" tIns="0" anchor="ctr">
            <a:spAutoFit/>
          </a:bodyPr>
          <a:lstStyle/>
          <a:p>
            <a:pPr algn="ctr">
              <a:defRPr sz="1000" b="0">
                <a:latin typeface="ProximaNova"/>
              </a:defRPr>
            </a:pPr>
            <a:r>
              <a:rPr lang="en-US" sz="1333" dirty="0" smtClean="0"/>
              <a:t>4</a:t>
            </a:r>
            <a:endParaRPr sz="1333" dirty="0"/>
          </a:p>
        </p:txBody>
      </p:sp>
      <p:sp>
        <p:nvSpPr>
          <p:cNvPr id="9" name="Right Brace 8"/>
          <p:cNvSpPr/>
          <p:nvPr/>
        </p:nvSpPr>
        <p:spPr>
          <a:xfrm rot="5400000">
            <a:off x="5124036" y="4793309"/>
            <a:ext cx="184842" cy="2991256"/>
          </a:xfrm>
          <a:prstGeom prst="rightBrace">
            <a:avLst>
              <a:gd name="adj1" fmla="val 8333"/>
              <a:gd name="adj2" fmla="val 5032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4640092" y="6381359"/>
            <a:ext cx="1138136" cy="276999"/>
          </a:xfrm>
          <a:prstGeom prst="rect">
            <a:avLst/>
          </a:prstGeom>
          <a:noFill/>
        </p:spPr>
        <p:txBody>
          <a:bodyPr wrap="square" rtlCol="0">
            <a:spAutoFit/>
          </a:bodyPr>
          <a:lstStyle/>
          <a:p>
            <a:pPr algn="ctr"/>
            <a:r>
              <a:rPr lang="en-US" sz="1200" dirty="0" smtClean="0"/>
              <a:t>23%</a:t>
            </a:r>
            <a:endParaRPr lang="en-US" sz="1200" dirty="0"/>
          </a:p>
        </p:txBody>
      </p:sp>
    </p:spTree>
    <p:extLst>
      <p:ext uri="{BB962C8B-B14F-4D97-AF65-F5344CB8AC3E}">
        <p14:creationId xmlns:p14="http://schemas.microsoft.com/office/powerpoint/2010/main" val="1879085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
          </a:xfrm>
          <a:prstGeom prst="rect">
            <a:avLst/>
          </a:prstGeom>
          <a:solidFill>
            <a:srgbClr val="2B2B2B"/>
          </a:solidFill>
          <a:ln>
            <a:solidFill>
              <a:srgbClr val="2B2B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pic>
        <p:nvPicPr>
          <p:cNvPr id="3" name="Picture 2" descr="FB27.png"/>
          <p:cNvPicPr>
            <a:picLocks noChangeAspect="1"/>
          </p:cNvPicPr>
          <p:nvPr/>
        </p:nvPicPr>
        <p:blipFill>
          <a:blip r:embed="rId2"/>
          <a:stretch>
            <a:fillRect/>
          </a:stretch>
        </p:blipFill>
        <p:spPr>
          <a:xfrm>
            <a:off x="1219199" y="1676092"/>
            <a:ext cx="9753600" cy="4876800"/>
          </a:xfrm>
          <a:prstGeom prst="rect">
            <a:avLst/>
          </a:prstGeom>
        </p:spPr>
      </p:pic>
      <p:sp>
        <p:nvSpPr>
          <p:cNvPr id="4" name="TextBox 3"/>
          <p:cNvSpPr txBox="1"/>
          <p:nvPr/>
        </p:nvSpPr>
        <p:spPr>
          <a:xfrm>
            <a:off x="1" y="135151"/>
            <a:ext cx="184731" cy="415498"/>
          </a:xfrm>
          <a:prstGeom prst="rect">
            <a:avLst/>
          </a:prstGeom>
          <a:noFill/>
        </p:spPr>
        <p:txBody>
          <a:bodyPr wrap="none" tIns="0" anchor="ctr">
            <a:spAutoFit/>
          </a:bodyPr>
          <a:lstStyle/>
          <a:p>
            <a:endParaRPr sz="2400"/>
          </a:p>
        </p:txBody>
      </p:sp>
      <p:sp>
        <p:nvSpPr>
          <p:cNvPr id="5" name="TextBox 4"/>
          <p:cNvSpPr txBox="1"/>
          <p:nvPr/>
        </p:nvSpPr>
        <p:spPr>
          <a:xfrm>
            <a:off x="824402" y="115069"/>
            <a:ext cx="10543271" cy="477054"/>
          </a:xfrm>
          <a:prstGeom prst="rect">
            <a:avLst/>
          </a:prstGeom>
          <a:noFill/>
        </p:spPr>
        <p:txBody>
          <a:bodyPr wrap="none" tIns="0" anchor="ctr">
            <a:spAutoFit/>
          </a:bodyPr>
          <a:lstStyle/>
          <a:p>
            <a:pPr algn="ctr">
              <a:defRPr sz="1000" b="1">
                <a:solidFill>
                  <a:srgbClr val="FFFFFF"/>
                </a:solidFill>
                <a:latin typeface="ProximaNova"/>
              </a:defRPr>
            </a:pPr>
            <a:r>
              <a:rPr lang="en-US" sz="1400" dirty="0" smtClean="0">
                <a:latin typeface="Proxima Nova" charset="0"/>
                <a:ea typeface="Proxima Nova" charset="0"/>
                <a:cs typeface="Proxima Nova" charset="0"/>
              </a:rPr>
              <a:t>When voters learn WOTUS never went into effect, they find this argument </a:t>
            </a:r>
            <a:r>
              <a:rPr lang="en-US" sz="1400" i="1" dirty="0" smtClean="0">
                <a:latin typeface="Proxima Nova" charset="0"/>
                <a:ea typeface="Proxima Nova" charset="0"/>
                <a:cs typeface="Proxima Nova" charset="0"/>
              </a:rPr>
              <a:t>more</a:t>
            </a:r>
            <a:r>
              <a:rPr lang="en-US" sz="1400" dirty="0" smtClean="0">
                <a:latin typeface="Proxima Nova" charset="0"/>
                <a:ea typeface="Proxima Nova" charset="0"/>
                <a:cs typeface="Proxima Nova" charset="0"/>
              </a:rPr>
              <a:t> convincing than the claim that without WOTUS,</a:t>
            </a:r>
          </a:p>
          <a:p>
            <a:pPr algn="ctr">
              <a:defRPr sz="1000" b="1">
                <a:solidFill>
                  <a:srgbClr val="FFFFFF"/>
                </a:solidFill>
                <a:latin typeface="ProximaNova"/>
              </a:defRPr>
            </a:pPr>
            <a:r>
              <a:rPr lang="en-US" sz="1400" dirty="0">
                <a:latin typeface="Proxima Nova" charset="0"/>
                <a:ea typeface="Proxima Nova" charset="0"/>
                <a:cs typeface="Proxima Nova" charset="0"/>
              </a:rPr>
              <a:t>o</a:t>
            </a:r>
            <a:r>
              <a:rPr lang="en-US" sz="1400" dirty="0" smtClean="0">
                <a:latin typeface="Proxima Nova" charset="0"/>
                <a:ea typeface="Proxima Nova" charset="0"/>
                <a:cs typeface="Proxima Nova" charset="0"/>
              </a:rPr>
              <a:t>ne-third of America’s drinking water will be threatened.</a:t>
            </a:r>
            <a:endParaRPr sz="1400" dirty="0">
              <a:latin typeface="Proxima Nova" charset="0"/>
              <a:ea typeface="Proxima Nova" charset="0"/>
              <a:cs typeface="Proxima Nova" charset="0"/>
            </a:endParaRPr>
          </a:p>
        </p:txBody>
      </p:sp>
      <p:sp>
        <p:nvSpPr>
          <p:cNvPr id="6" name="TextBox 5"/>
          <p:cNvSpPr txBox="1"/>
          <p:nvPr/>
        </p:nvSpPr>
        <p:spPr>
          <a:xfrm>
            <a:off x="74455" y="844951"/>
            <a:ext cx="12005863" cy="415498"/>
          </a:xfrm>
          <a:prstGeom prst="rect">
            <a:avLst/>
          </a:prstGeom>
          <a:noFill/>
        </p:spPr>
        <p:txBody>
          <a:bodyPr wrap="square" tIns="0" anchor="ctr">
            <a:spAutoFit/>
          </a:bodyPr>
          <a:lstStyle/>
          <a:p>
            <a:pPr algn="ctr">
              <a:defRPr sz="800" b="0">
                <a:latin typeface="ProximaNova"/>
              </a:defRPr>
            </a:pPr>
            <a:r>
              <a:rPr sz="1200" i="1" dirty="0">
                <a:latin typeface="Proxima Nova" charset="0"/>
                <a:ea typeface="Proxima Nova" charset="0"/>
                <a:cs typeface="Proxima Nova" charset="0"/>
              </a:rPr>
              <a:t>As you may know, the 2015 WOTUS rule was never implemented nationwide after a federal court blocked the rule over concerns with its legality. Knowing</a:t>
            </a:r>
            <a:r>
              <a:rPr lang="en-US" sz="1200" i="1" dirty="0">
                <a:latin typeface="Proxima Nova" charset="0"/>
                <a:ea typeface="Proxima Nova" charset="0"/>
                <a:cs typeface="Proxima Nova" charset="0"/>
              </a:rPr>
              <a:t> </a:t>
            </a:r>
            <a:r>
              <a:rPr sz="1200" i="1" dirty="0">
                <a:latin typeface="Proxima Nova" charset="0"/>
                <a:ea typeface="Proxima Nova" charset="0"/>
                <a:cs typeface="Proxima Nova" charset="0"/>
              </a:rPr>
              <a:t>this, which of the following do you agree with more, even if neither is exactly right?</a:t>
            </a:r>
          </a:p>
        </p:txBody>
      </p:sp>
      <p:pic>
        <p:nvPicPr>
          <p:cNvPr id="7" name="Picture 6" descr="MC-logo.png"/>
          <p:cNvPicPr>
            <a:picLocks noChangeAspect="1"/>
          </p:cNvPicPr>
          <p:nvPr/>
        </p:nvPicPr>
        <p:blipFill>
          <a:blip r:embed="rId3"/>
          <a:stretch>
            <a:fillRect/>
          </a:stretch>
        </p:blipFill>
        <p:spPr>
          <a:xfrm>
            <a:off x="250112" y="6357779"/>
            <a:ext cx="243840" cy="250109"/>
          </a:xfrm>
          <a:prstGeom prst="rect">
            <a:avLst/>
          </a:prstGeom>
        </p:spPr>
      </p:pic>
      <p:sp>
        <p:nvSpPr>
          <p:cNvPr id="8" name="TextBox 7"/>
          <p:cNvSpPr txBox="1"/>
          <p:nvPr/>
        </p:nvSpPr>
        <p:spPr>
          <a:xfrm>
            <a:off x="11744373" y="6536935"/>
            <a:ext cx="285656" cy="251287"/>
          </a:xfrm>
          <a:prstGeom prst="rect">
            <a:avLst/>
          </a:prstGeom>
          <a:noFill/>
        </p:spPr>
        <p:txBody>
          <a:bodyPr wrap="none" tIns="0" anchor="ctr">
            <a:spAutoFit/>
          </a:bodyPr>
          <a:lstStyle/>
          <a:p>
            <a:pPr algn="ctr">
              <a:defRPr sz="1000" b="0">
                <a:latin typeface="ProximaNova"/>
              </a:defRPr>
            </a:pPr>
            <a:r>
              <a:rPr lang="en-US" sz="1333" dirty="0" smtClean="0"/>
              <a:t>5</a:t>
            </a:r>
            <a:endParaRPr sz="1333" dirty="0"/>
          </a:p>
        </p:txBody>
      </p:sp>
      <p:sp>
        <p:nvSpPr>
          <p:cNvPr id="11" name="Right Brace 10"/>
          <p:cNvSpPr/>
          <p:nvPr/>
        </p:nvSpPr>
        <p:spPr>
          <a:xfrm rot="16200000">
            <a:off x="4175870" y="187527"/>
            <a:ext cx="208603" cy="309339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3720830" y="1352924"/>
            <a:ext cx="1138136" cy="276999"/>
          </a:xfrm>
          <a:prstGeom prst="rect">
            <a:avLst/>
          </a:prstGeom>
          <a:noFill/>
        </p:spPr>
        <p:txBody>
          <a:bodyPr wrap="square" rtlCol="0">
            <a:spAutoFit/>
          </a:bodyPr>
          <a:lstStyle/>
          <a:p>
            <a:pPr algn="ctr"/>
            <a:r>
              <a:rPr lang="en-US" sz="1200" b="1" dirty="0" smtClean="0"/>
              <a:t>13%</a:t>
            </a:r>
            <a:endParaRPr lang="en-US" sz="1200" b="1" dirty="0"/>
          </a:p>
        </p:txBody>
      </p:sp>
    </p:spTree>
    <p:extLst>
      <p:ext uri="{BB962C8B-B14F-4D97-AF65-F5344CB8AC3E}">
        <p14:creationId xmlns:p14="http://schemas.microsoft.com/office/powerpoint/2010/main" val="896847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
          </a:xfrm>
          <a:prstGeom prst="rect">
            <a:avLst/>
          </a:prstGeom>
          <a:solidFill>
            <a:srgbClr val="2B2B2B"/>
          </a:solidFill>
          <a:ln>
            <a:solidFill>
              <a:srgbClr val="2B2B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pic>
        <p:nvPicPr>
          <p:cNvPr id="3" name="Picture 2" descr="FB22.png"/>
          <p:cNvPicPr>
            <a:picLocks noChangeAspect="1"/>
          </p:cNvPicPr>
          <p:nvPr/>
        </p:nvPicPr>
        <p:blipFill>
          <a:blip r:embed="rId2"/>
          <a:stretch>
            <a:fillRect/>
          </a:stretch>
        </p:blipFill>
        <p:spPr>
          <a:xfrm>
            <a:off x="1219199" y="1210009"/>
            <a:ext cx="9753600" cy="4876800"/>
          </a:xfrm>
          <a:prstGeom prst="rect">
            <a:avLst/>
          </a:prstGeom>
        </p:spPr>
      </p:pic>
      <p:sp>
        <p:nvSpPr>
          <p:cNvPr id="4" name="TextBox 3"/>
          <p:cNvSpPr txBox="1"/>
          <p:nvPr/>
        </p:nvSpPr>
        <p:spPr>
          <a:xfrm>
            <a:off x="1" y="135151"/>
            <a:ext cx="184731" cy="415498"/>
          </a:xfrm>
          <a:prstGeom prst="rect">
            <a:avLst/>
          </a:prstGeom>
          <a:noFill/>
        </p:spPr>
        <p:txBody>
          <a:bodyPr wrap="none" tIns="0" anchor="ctr">
            <a:spAutoFit/>
          </a:bodyPr>
          <a:lstStyle/>
          <a:p>
            <a:endParaRPr sz="2400"/>
          </a:p>
        </p:txBody>
      </p:sp>
      <p:sp>
        <p:nvSpPr>
          <p:cNvPr id="5" name="TextBox 4"/>
          <p:cNvSpPr txBox="1"/>
          <p:nvPr/>
        </p:nvSpPr>
        <p:spPr>
          <a:xfrm>
            <a:off x="233685" y="212097"/>
            <a:ext cx="11724685" cy="261610"/>
          </a:xfrm>
          <a:prstGeom prst="rect">
            <a:avLst/>
          </a:prstGeom>
          <a:noFill/>
        </p:spPr>
        <p:txBody>
          <a:bodyPr wrap="none" tIns="0" anchor="ctr">
            <a:spAutoFit/>
          </a:bodyPr>
          <a:lstStyle/>
          <a:p>
            <a:pPr algn="ctr">
              <a:defRPr sz="1100" b="1">
                <a:solidFill>
                  <a:srgbClr val="FFFFFF"/>
                </a:solidFill>
                <a:latin typeface="ProximaNova"/>
              </a:defRPr>
            </a:pPr>
            <a:r>
              <a:rPr lang="en-US" sz="1400" dirty="0" smtClean="0">
                <a:latin typeface="Proxima Nova" charset="0"/>
                <a:ea typeface="Proxima Nova" charset="0"/>
                <a:cs typeface="Proxima Nova" charset="0"/>
              </a:rPr>
              <a:t>Strong plurality say claims by environmental protection groups that farmers, small businesses are in favor of dirty drinking water are dishonest.</a:t>
            </a:r>
            <a:endParaRPr lang="en-US" sz="1400" dirty="0">
              <a:latin typeface="Proxima Nova" charset="0"/>
              <a:ea typeface="Proxima Nova" charset="0"/>
              <a:cs typeface="Proxima Nova" charset="0"/>
            </a:endParaRPr>
          </a:p>
        </p:txBody>
      </p:sp>
      <p:sp>
        <p:nvSpPr>
          <p:cNvPr id="6" name="TextBox 5"/>
          <p:cNvSpPr txBox="1"/>
          <p:nvPr/>
        </p:nvSpPr>
        <p:spPr>
          <a:xfrm>
            <a:off x="0" y="817032"/>
            <a:ext cx="12192000" cy="415498"/>
          </a:xfrm>
          <a:prstGeom prst="rect">
            <a:avLst/>
          </a:prstGeom>
          <a:noFill/>
        </p:spPr>
        <p:txBody>
          <a:bodyPr wrap="square" tIns="0" anchor="ctr">
            <a:spAutoFit/>
          </a:bodyPr>
          <a:lstStyle/>
          <a:p>
            <a:pPr algn="ctr">
              <a:defRPr sz="800" b="0">
                <a:latin typeface="ProximaNova"/>
              </a:defRPr>
            </a:pPr>
            <a:r>
              <a:rPr sz="1200" i="1" dirty="0">
                <a:latin typeface="Proxima Nova" charset="0"/>
                <a:ea typeface="Proxima Nova" charset="0"/>
                <a:cs typeface="Proxima Nova" charset="0"/>
              </a:rPr>
              <a:t>As you may know, some environmental protection groups claim opponents of the 2015 WOTUS rule, such as farmers and small businesses, are in favor of</a:t>
            </a:r>
            <a:r>
              <a:rPr lang="en-US" sz="1200" i="1" dirty="0">
                <a:latin typeface="Proxima Nova" charset="0"/>
                <a:ea typeface="Proxima Nova" charset="0"/>
                <a:cs typeface="Proxima Nova" charset="0"/>
              </a:rPr>
              <a:t> </a:t>
            </a:r>
            <a:r>
              <a:rPr sz="1200" i="1" dirty="0">
                <a:latin typeface="Proxima Nova" charset="0"/>
                <a:ea typeface="Proxima Nova" charset="0"/>
                <a:cs typeface="Proxima Nova" charset="0"/>
              </a:rPr>
              <a:t>dirty or contaminated drinking water. Knowing this, would you say this claim by environmental protection groups is honest or dishonest?</a:t>
            </a:r>
          </a:p>
        </p:txBody>
      </p:sp>
      <p:pic>
        <p:nvPicPr>
          <p:cNvPr id="7" name="Picture 6" descr="MC-logo.png"/>
          <p:cNvPicPr>
            <a:picLocks noChangeAspect="1"/>
          </p:cNvPicPr>
          <p:nvPr/>
        </p:nvPicPr>
        <p:blipFill>
          <a:blip r:embed="rId3"/>
          <a:stretch>
            <a:fillRect/>
          </a:stretch>
        </p:blipFill>
        <p:spPr>
          <a:xfrm>
            <a:off x="250112" y="6357779"/>
            <a:ext cx="243840" cy="250109"/>
          </a:xfrm>
          <a:prstGeom prst="rect">
            <a:avLst/>
          </a:prstGeom>
        </p:spPr>
      </p:pic>
      <p:sp>
        <p:nvSpPr>
          <p:cNvPr id="8" name="TextBox 7"/>
          <p:cNvSpPr txBox="1"/>
          <p:nvPr/>
        </p:nvSpPr>
        <p:spPr>
          <a:xfrm>
            <a:off x="11744373" y="6536935"/>
            <a:ext cx="285656" cy="251287"/>
          </a:xfrm>
          <a:prstGeom prst="rect">
            <a:avLst/>
          </a:prstGeom>
          <a:noFill/>
        </p:spPr>
        <p:txBody>
          <a:bodyPr wrap="none" tIns="0" anchor="ctr">
            <a:spAutoFit/>
          </a:bodyPr>
          <a:lstStyle/>
          <a:p>
            <a:pPr algn="ctr">
              <a:defRPr sz="1000" b="0">
                <a:latin typeface="ProximaNova"/>
              </a:defRPr>
            </a:pPr>
            <a:r>
              <a:rPr lang="en-US" sz="1333" dirty="0" smtClean="0"/>
              <a:t>6</a:t>
            </a:r>
            <a:endParaRPr sz="1333" dirty="0"/>
          </a:p>
        </p:txBody>
      </p:sp>
      <p:sp>
        <p:nvSpPr>
          <p:cNvPr id="9" name="Right Brace 8"/>
          <p:cNvSpPr/>
          <p:nvPr/>
        </p:nvSpPr>
        <p:spPr>
          <a:xfrm rot="5400000">
            <a:off x="4725201" y="4686304"/>
            <a:ext cx="184842" cy="2991256"/>
          </a:xfrm>
          <a:prstGeom prst="rightBrace">
            <a:avLst>
              <a:gd name="adj1" fmla="val 8333"/>
              <a:gd name="adj2" fmla="val 5032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4260711" y="6245168"/>
            <a:ext cx="1138136" cy="276999"/>
          </a:xfrm>
          <a:prstGeom prst="rect">
            <a:avLst/>
          </a:prstGeom>
          <a:noFill/>
        </p:spPr>
        <p:txBody>
          <a:bodyPr wrap="square" rtlCol="0">
            <a:spAutoFit/>
          </a:bodyPr>
          <a:lstStyle/>
          <a:p>
            <a:pPr algn="ctr"/>
            <a:r>
              <a:rPr lang="en-US" sz="1200" b="1" dirty="0" smtClean="0"/>
              <a:t>24%</a:t>
            </a:r>
            <a:endParaRPr lang="en-US" sz="1200" b="1" dirty="0"/>
          </a:p>
        </p:txBody>
      </p:sp>
    </p:spTree>
    <p:extLst>
      <p:ext uri="{BB962C8B-B14F-4D97-AF65-F5344CB8AC3E}">
        <p14:creationId xmlns:p14="http://schemas.microsoft.com/office/powerpoint/2010/main" val="18544513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17132</TotalTime>
  <Words>891</Words>
  <Application>Microsoft Macintosh PowerPoint</Application>
  <PresentationFormat>Widescreen</PresentationFormat>
  <Paragraphs>116</Paragraphs>
  <Slides>15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Calibri Light</vt:lpstr>
      <vt:lpstr>Proxima Nova</vt:lpstr>
      <vt:lpstr>ProximaNova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Genco</dc:creator>
  <cp:lastModifiedBy>Stephanie Genco</cp:lastModifiedBy>
  <cp:revision>36</cp:revision>
  <cp:lastPrinted>2017-12-13T14:22:43Z</cp:lastPrinted>
  <dcterms:created xsi:type="dcterms:W3CDTF">2017-10-05T13:39:00Z</dcterms:created>
  <dcterms:modified xsi:type="dcterms:W3CDTF">2017-12-14T16:55:58Z</dcterms:modified>
</cp:coreProperties>
</file>